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8" r:id="rId17"/>
    <p:sldId id="317" r:id="rId18"/>
    <p:sldId id="301" r:id="rId19"/>
    <p:sldId id="300" r:id="rId20"/>
    <p:sldId id="297" r:id="rId21"/>
    <p:sldId id="299" r:id="rId22"/>
  </p:sldIdLst>
  <p:sldSz cx="9144000" cy="6858000" type="screen4x3"/>
  <p:notesSz cx="7104063" cy="1023461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 mitjà 2 - èmfasi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 mitjà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 mitjà 2 - èmfasi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6" d="100"/>
          <a:sy n="96" d="100"/>
        </p:scale>
        <p:origin x="-414" y="-2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3079202" cy="512304"/>
          </a:xfrm>
          <a:prstGeom prst="rect">
            <a:avLst/>
          </a:prstGeom>
        </p:spPr>
        <p:txBody>
          <a:bodyPr vert="horz" lIns="94761" tIns="47382" rIns="94761" bIns="47382" rtlCol="0"/>
          <a:lstStyle>
            <a:lvl1pPr algn="l">
              <a:defRPr sz="1200"/>
            </a:lvl1pPr>
          </a:lstStyle>
          <a:p>
            <a:endParaRPr lang="ca-ES"/>
          </a:p>
        </p:txBody>
      </p:sp>
      <p:sp>
        <p:nvSpPr>
          <p:cNvPr id="3" name="Contenidor de data 2"/>
          <p:cNvSpPr>
            <a:spLocks noGrp="1"/>
          </p:cNvSpPr>
          <p:nvPr>
            <p:ph type="dt" idx="1"/>
          </p:nvPr>
        </p:nvSpPr>
        <p:spPr>
          <a:xfrm>
            <a:off x="4023205" y="0"/>
            <a:ext cx="3079202" cy="512304"/>
          </a:xfrm>
          <a:prstGeom prst="rect">
            <a:avLst/>
          </a:prstGeom>
        </p:spPr>
        <p:txBody>
          <a:bodyPr vert="horz" lIns="94761" tIns="47382" rIns="94761" bIns="47382" rtlCol="0"/>
          <a:lstStyle>
            <a:lvl1pPr algn="r">
              <a:defRPr sz="1200"/>
            </a:lvl1pPr>
          </a:lstStyle>
          <a:p>
            <a:fld id="{E6C7ABAB-ECB1-43F7-A8A4-CE057FD26D6C}" type="datetimeFigureOut">
              <a:rPr lang="ca-ES" smtClean="0"/>
              <a:t>1/4/2022</a:t>
            </a:fld>
            <a:endParaRPr lang="ca-ES"/>
          </a:p>
        </p:txBody>
      </p:sp>
      <p:sp>
        <p:nvSpPr>
          <p:cNvPr id="4" name="Contenidor d'imatge de diapositiva 3"/>
          <p:cNvSpPr>
            <a:spLocks noGrp="1" noRot="1" noChangeAspect="1"/>
          </p:cNvSpPr>
          <p:nvPr>
            <p:ph type="sldImg" idx="2"/>
          </p:nvPr>
        </p:nvSpPr>
        <p:spPr>
          <a:xfrm>
            <a:off x="992188" y="766763"/>
            <a:ext cx="5119687" cy="3838575"/>
          </a:xfrm>
          <a:prstGeom prst="rect">
            <a:avLst/>
          </a:prstGeom>
          <a:noFill/>
          <a:ln w="12700">
            <a:solidFill>
              <a:prstClr val="black"/>
            </a:solidFill>
          </a:ln>
        </p:spPr>
        <p:txBody>
          <a:bodyPr vert="horz" lIns="94761" tIns="47382" rIns="94761" bIns="47382" rtlCol="0" anchor="ctr"/>
          <a:lstStyle/>
          <a:p>
            <a:endParaRPr lang="ca-ES"/>
          </a:p>
        </p:txBody>
      </p:sp>
      <p:sp>
        <p:nvSpPr>
          <p:cNvPr id="5" name="Contenidor de notes 4"/>
          <p:cNvSpPr>
            <a:spLocks noGrp="1"/>
          </p:cNvSpPr>
          <p:nvPr>
            <p:ph type="body" sz="quarter" idx="3"/>
          </p:nvPr>
        </p:nvSpPr>
        <p:spPr>
          <a:xfrm>
            <a:off x="710079" y="4861159"/>
            <a:ext cx="5683914" cy="4605821"/>
          </a:xfrm>
          <a:prstGeom prst="rect">
            <a:avLst/>
          </a:prstGeom>
        </p:spPr>
        <p:txBody>
          <a:bodyPr vert="horz" lIns="94761" tIns="47382" rIns="94761" bIns="47382" rtlCol="0"/>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6" name="Contenidor de peu de pàgina 5"/>
          <p:cNvSpPr>
            <a:spLocks noGrp="1"/>
          </p:cNvSpPr>
          <p:nvPr>
            <p:ph type="ftr" sz="quarter" idx="4"/>
          </p:nvPr>
        </p:nvSpPr>
        <p:spPr>
          <a:xfrm>
            <a:off x="0" y="9720676"/>
            <a:ext cx="3079202" cy="512303"/>
          </a:xfrm>
          <a:prstGeom prst="rect">
            <a:avLst/>
          </a:prstGeom>
        </p:spPr>
        <p:txBody>
          <a:bodyPr vert="horz" lIns="94761" tIns="47382" rIns="94761" bIns="47382"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4023205" y="9720676"/>
            <a:ext cx="3079202" cy="512303"/>
          </a:xfrm>
          <a:prstGeom prst="rect">
            <a:avLst/>
          </a:prstGeom>
        </p:spPr>
        <p:txBody>
          <a:bodyPr vert="horz" lIns="94761" tIns="47382" rIns="94761" bIns="47382" rtlCol="0" anchor="b"/>
          <a:lstStyle>
            <a:lvl1pPr algn="r">
              <a:defRPr sz="1200"/>
            </a:lvl1pPr>
          </a:lstStyle>
          <a:p>
            <a:fld id="{F460FD09-E6D3-465C-9B02-2DB2F8CD41DA}" type="slidenum">
              <a:rPr lang="ca-ES" smtClean="0"/>
              <a:t>‹#›</a:t>
            </a:fld>
            <a:endParaRPr lang="ca-ES"/>
          </a:p>
        </p:txBody>
      </p:sp>
    </p:spTree>
    <p:extLst>
      <p:ext uri="{BB962C8B-B14F-4D97-AF65-F5344CB8AC3E}">
        <p14:creationId xmlns:p14="http://schemas.microsoft.com/office/powerpoint/2010/main" val="26725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ca-ES"/>
          </a:p>
        </p:txBody>
      </p:sp>
      <p:sp>
        <p:nvSpPr>
          <p:cNvPr id="3" name="Subtíto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Feu clic aquí per editar l'estil de subtítols del patró.</a:t>
            </a:r>
            <a:endParaRPr lang="ca-ES"/>
          </a:p>
        </p:txBody>
      </p:sp>
      <p:sp>
        <p:nvSpPr>
          <p:cNvPr id="4" name="Contenidor de data 3"/>
          <p:cNvSpPr>
            <a:spLocks noGrp="1"/>
          </p:cNvSpPr>
          <p:nvPr>
            <p:ph type="dt" sz="half" idx="10"/>
          </p:nvPr>
        </p:nvSpPr>
        <p:spPr/>
        <p:txBody>
          <a:bodyPr/>
          <a:lstStyle/>
          <a:p>
            <a:fld id="{7BE28343-D91A-4084-823A-1A49BA493439}" type="datetimeFigureOut">
              <a:rPr lang="ca-ES" smtClean="0"/>
              <a:pPr/>
              <a:t>1/4/2022</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7FA39306-8B11-456D-BA43-83C893F3FF5B}" type="slidenum">
              <a:rPr lang="ca-ES" smtClean="0"/>
              <a:pPr/>
              <a:t>‹#›</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text vertical 2"/>
          <p:cNvSpPr>
            <a:spLocks noGrp="1"/>
          </p:cNvSpPr>
          <p:nvPr>
            <p:ph type="body" orient="vert" idx="1"/>
          </p:nvPr>
        </p:nvSpPr>
        <p:spPr/>
        <p:txBody>
          <a:bodyPr vert="eaVert"/>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7BE28343-D91A-4084-823A-1A49BA493439}" type="datetimeFigureOut">
              <a:rPr lang="ca-ES" smtClean="0"/>
              <a:pPr/>
              <a:t>1/4/2022</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7FA39306-8B11-456D-BA43-83C893F3FF5B}" type="slidenum">
              <a:rPr lang="ca-ES" smtClean="0"/>
              <a:pPr/>
              <a:t>‹#›</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38"/>
            <a:ext cx="2057400" cy="5851525"/>
          </a:xfrm>
        </p:spPr>
        <p:txBody>
          <a:bodyPr vert="eaVert"/>
          <a:lstStyle/>
          <a:p>
            <a:r>
              <a:rPr lang="ca-ES" smtClean="0"/>
              <a:t>Feu clic aquí per editar l'estil</a:t>
            </a:r>
            <a:endParaRPr lang="ca-ES"/>
          </a:p>
        </p:txBody>
      </p:sp>
      <p:sp>
        <p:nvSpPr>
          <p:cNvPr id="3" name="Contenidor de text vertical 2"/>
          <p:cNvSpPr>
            <a:spLocks noGrp="1"/>
          </p:cNvSpPr>
          <p:nvPr>
            <p:ph type="body" orient="vert" idx="1"/>
          </p:nvPr>
        </p:nvSpPr>
        <p:spPr>
          <a:xfrm>
            <a:off x="457200" y="274638"/>
            <a:ext cx="6019800" cy="5851525"/>
          </a:xfrm>
        </p:spPr>
        <p:txBody>
          <a:bodyPr vert="eaVert"/>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7BE28343-D91A-4084-823A-1A49BA493439}" type="datetimeFigureOut">
              <a:rPr lang="ca-ES" smtClean="0"/>
              <a:pPr/>
              <a:t>1/4/2022</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7FA39306-8B11-456D-BA43-83C893F3FF5B}" type="slidenum">
              <a:rPr lang="ca-ES" smtClean="0"/>
              <a:pPr/>
              <a:t>‹#›</a:t>
            </a:fld>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idx="1"/>
          </p:nvPr>
        </p:nvSpPr>
        <p:spPr/>
        <p:txBody>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7BE28343-D91A-4084-823A-1A49BA493439}" type="datetimeFigureOut">
              <a:rPr lang="ca-ES" smtClean="0"/>
              <a:pPr/>
              <a:t>1/4/2022</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7FA39306-8B11-456D-BA43-83C893F3FF5B}" type="slidenum">
              <a:rPr lang="ca-ES" smtClean="0"/>
              <a:pPr/>
              <a:t>‹#›</a:t>
            </a:fld>
            <a:endParaRPr lang="ca-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ca-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els estils de text</a:t>
            </a:r>
          </a:p>
        </p:txBody>
      </p:sp>
      <p:sp>
        <p:nvSpPr>
          <p:cNvPr id="4" name="Contenidor de data 3"/>
          <p:cNvSpPr>
            <a:spLocks noGrp="1"/>
          </p:cNvSpPr>
          <p:nvPr>
            <p:ph type="dt" sz="half" idx="10"/>
          </p:nvPr>
        </p:nvSpPr>
        <p:spPr/>
        <p:txBody>
          <a:bodyPr/>
          <a:lstStyle/>
          <a:p>
            <a:fld id="{7BE28343-D91A-4084-823A-1A49BA493439}" type="datetimeFigureOut">
              <a:rPr lang="ca-ES" smtClean="0"/>
              <a:pPr/>
              <a:t>1/4/2022</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7FA39306-8B11-456D-BA43-83C893F3FF5B}" type="slidenum">
              <a:rPr lang="ca-ES" smtClean="0"/>
              <a:pPr/>
              <a:t>‹#›</a:t>
            </a:fld>
            <a:endParaRPr 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data 4"/>
          <p:cNvSpPr>
            <a:spLocks noGrp="1"/>
          </p:cNvSpPr>
          <p:nvPr>
            <p:ph type="dt" sz="half" idx="10"/>
          </p:nvPr>
        </p:nvSpPr>
        <p:spPr/>
        <p:txBody>
          <a:bodyPr/>
          <a:lstStyle/>
          <a:p>
            <a:fld id="{7BE28343-D91A-4084-823A-1A49BA493439}" type="datetimeFigureOut">
              <a:rPr lang="ca-ES" smtClean="0"/>
              <a:pPr/>
              <a:t>1/4/2022</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7FA39306-8B11-456D-BA43-83C893F3FF5B}" type="slidenum">
              <a:rPr lang="ca-ES" smtClean="0"/>
              <a:pPr/>
              <a:t>‹#›</a:t>
            </a:fld>
            <a:endParaRPr 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smtClean="0"/>
              <a:t>Feu clic aquí per editar l'estil</a:t>
            </a:r>
            <a:endParaRPr lang="ca-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els estils de text</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els estils de text</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7" name="Contenidor de data 6"/>
          <p:cNvSpPr>
            <a:spLocks noGrp="1"/>
          </p:cNvSpPr>
          <p:nvPr>
            <p:ph type="dt" sz="half" idx="10"/>
          </p:nvPr>
        </p:nvSpPr>
        <p:spPr/>
        <p:txBody>
          <a:bodyPr/>
          <a:lstStyle/>
          <a:p>
            <a:fld id="{7BE28343-D91A-4084-823A-1A49BA493439}" type="datetimeFigureOut">
              <a:rPr lang="ca-ES" smtClean="0"/>
              <a:pPr/>
              <a:t>1/4/2022</a:t>
            </a:fld>
            <a:endParaRPr lang="ca-ES"/>
          </a:p>
        </p:txBody>
      </p:sp>
      <p:sp>
        <p:nvSpPr>
          <p:cNvPr id="8" name="Contenidor de peu de pàgina 7"/>
          <p:cNvSpPr>
            <a:spLocks noGrp="1"/>
          </p:cNvSpPr>
          <p:nvPr>
            <p:ph type="ftr" sz="quarter" idx="11"/>
          </p:nvPr>
        </p:nvSpPr>
        <p:spPr/>
        <p:txBody>
          <a:bodyPr/>
          <a:lstStyle/>
          <a:p>
            <a:endParaRPr lang="ca-ES"/>
          </a:p>
        </p:txBody>
      </p:sp>
      <p:sp>
        <p:nvSpPr>
          <p:cNvPr id="9" name="Contenidor de número de diapositiva 8"/>
          <p:cNvSpPr>
            <a:spLocks noGrp="1"/>
          </p:cNvSpPr>
          <p:nvPr>
            <p:ph type="sldNum" sz="quarter" idx="12"/>
          </p:nvPr>
        </p:nvSpPr>
        <p:spPr/>
        <p:txBody>
          <a:bodyPr/>
          <a:lstStyle/>
          <a:p>
            <a:fld id="{7FA39306-8B11-456D-BA43-83C893F3FF5B}" type="slidenum">
              <a:rPr lang="ca-ES" smtClean="0"/>
              <a:pPr/>
              <a:t>‹#›</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data 2"/>
          <p:cNvSpPr>
            <a:spLocks noGrp="1"/>
          </p:cNvSpPr>
          <p:nvPr>
            <p:ph type="dt" sz="half" idx="10"/>
          </p:nvPr>
        </p:nvSpPr>
        <p:spPr/>
        <p:txBody>
          <a:bodyPr/>
          <a:lstStyle/>
          <a:p>
            <a:fld id="{7BE28343-D91A-4084-823A-1A49BA493439}" type="datetimeFigureOut">
              <a:rPr lang="ca-ES" smtClean="0"/>
              <a:pPr/>
              <a:t>1/4/2022</a:t>
            </a:fld>
            <a:endParaRPr lang="ca-ES"/>
          </a:p>
        </p:txBody>
      </p:sp>
      <p:sp>
        <p:nvSpPr>
          <p:cNvPr id="4" name="Contenidor de peu de pàgina 3"/>
          <p:cNvSpPr>
            <a:spLocks noGrp="1"/>
          </p:cNvSpPr>
          <p:nvPr>
            <p:ph type="ftr" sz="quarter" idx="11"/>
          </p:nvPr>
        </p:nvSpPr>
        <p:spPr/>
        <p:txBody>
          <a:bodyPr/>
          <a:lstStyle/>
          <a:p>
            <a:endParaRPr lang="ca-ES"/>
          </a:p>
        </p:txBody>
      </p:sp>
      <p:sp>
        <p:nvSpPr>
          <p:cNvPr id="5" name="Contenidor de número de diapositiva 4"/>
          <p:cNvSpPr>
            <a:spLocks noGrp="1"/>
          </p:cNvSpPr>
          <p:nvPr>
            <p:ph type="sldNum" sz="quarter" idx="12"/>
          </p:nvPr>
        </p:nvSpPr>
        <p:spPr/>
        <p:txBody>
          <a:bodyPr/>
          <a:lstStyle/>
          <a:p>
            <a:fld id="{7FA39306-8B11-456D-BA43-83C893F3FF5B}" type="slidenum">
              <a:rPr lang="ca-ES" smtClean="0"/>
              <a:pPr/>
              <a:t>‹#›</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7BE28343-D91A-4084-823A-1A49BA493439}" type="datetimeFigureOut">
              <a:rPr lang="ca-ES" smtClean="0"/>
              <a:pPr/>
              <a:t>1/4/2022</a:t>
            </a:fld>
            <a:endParaRPr lang="ca-ES"/>
          </a:p>
        </p:txBody>
      </p:sp>
      <p:sp>
        <p:nvSpPr>
          <p:cNvPr id="3" name="Contenidor de peu de pàgina 2"/>
          <p:cNvSpPr>
            <a:spLocks noGrp="1"/>
          </p:cNvSpPr>
          <p:nvPr>
            <p:ph type="ftr" sz="quarter" idx="11"/>
          </p:nvPr>
        </p:nvSpPr>
        <p:spPr/>
        <p:txBody>
          <a:bodyPr/>
          <a:lstStyle/>
          <a:p>
            <a:endParaRPr lang="ca-ES"/>
          </a:p>
        </p:txBody>
      </p:sp>
      <p:sp>
        <p:nvSpPr>
          <p:cNvPr id="4" name="Contenidor de número de diapositiva 3"/>
          <p:cNvSpPr>
            <a:spLocks noGrp="1"/>
          </p:cNvSpPr>
          <p:nvPr>
            <p:ph type="sldNum" sz="quarter" idx="12"/>
          </p:nvPr>
        </p:nvSpPr>
        <p:spPr/>
        <p:txBody>
          <a:bodyPr/>
          <a:lstStyle/>
          <a:p>
            <a:fld id="{7FA39306-8B11-456D-BA43-83C893F3FF5B}" type="slidenum">
              <a:rPr lang="ca-ES" smtClean="0"/>
              <a:pPr/>
              <a:t>‹#›</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ca-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els estils de text</a:t>
            </a:r>
          </a:p>
        </p:txBody>
      </p:sp>
      <p:sp>
        <p:nvSpPr>
          <p:cNvPr id="5" name="Contenidor de data 4"/>
          <p:cNvSpPr>
            <a:spLocks noGrp="1"/>
          </p:cNvSpPr>
          <p:nvPr>
            <p:ph type="dt" sz="half" idx="10"/>
          </p:nvPr>
        </p:nvSpPr>
        <p:spPr/>
        <p:txBody>
          <a:bodyPr/>
          <a:lstStyle/>
          <a:p>
            <a:fld id="{7BE28343-D91A-4084-823A-1A49BA493439}" type="datetimeFigureOut">
              <a:rPr lang="ca-ES" smtClean="0"/>
              <a:pPr/>
              <a:t>1/4/2022</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7FA39306-8B11-456D-BA43-83C893F3FF5B}" type="slidenum">
              <a:rPr lang="ca-ES" smtClean="0"/>
              <a:pPr/>
              <a:t>‹#›</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ca-ES"/>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els estils de text</a:t>
            </a:r>
          </a:p>
        </p:txBody>
      </p:sp>
      <p:sp>
        <p:nvSpPr>
          <p:cNvPr id="5" name="Contenidor de data 4"/>
          <p:cNvSpPr>
            <a:spLocks noGrp="1"/>
          </p:cNvSpPr>
          <p:nvPr>
            <p:ph type="dt" sz="half" idx="10"/>
          </p:nvPr>
        </p:nvSpPr>
        <p:spPr/>
        <p:txBody>
          <a:bodyPr/>
          <a:lstStyle/>
          <a:p>
            <a:fld id="{7BE28343-D91A-4084-823A-1A49BA493439}" type="datetimeFigureOut">
              <a:rPr lang="ca-ES" smtClean="0"/>
              <a:pPr/>
              <a:t>1/4/2022</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7FA39306-8B11-456D-BA43-83C893F3FF5B}" type="slidenum">
              <a:rPr lang="ca-ES" smtClean="0"/>
              <a:pPr/>
              <a:t>‹#›</a:t>
            </a:fld>
            <a:endParaRPr lang="ca-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a-ES" smtClean="0"/>
              <a:t>Feu clic aquí per editar l'estil</a:t>
            </a:r>
            <a:endParaRPr lang="ca-ES"/>
          </a:p>
        </p:txBody>
      </p:sp>
      <p:sp>
        <p:nvSpPr>
          <p:cNvPr id="3" name="Contenidor de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a-ES" smtClean="0"/>
              <a:t>Feu clic aquí per editar els estils de text</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28343-D91A-4084-823A-1A49BA493439}" type="datetimeFigureOut">
              <a:rPr lang="ca-ES" smtClean="0"/>
              <a:pPr/>
              <a:t>1/4/2022</a:t>
            </a:fld>
            <a:endParaRPr lang="ca-ES"/>
          </a:p>
        </p:txBody>
      </p:sp>
      <p:sp>
        <p:nvSpPr>
          <p:cNvPr id="5" name="Contenidor de peu de pà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Conteni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39306-8B11-456D-BA43-83C893F3FF5B}" type="slidenum">
              <a:rPr lang="ca-ES" smtClean="0"/>
              <a:pPr/>
              <a:t>‹#›</a:t>
            </a:fld>
            <a:endParaRPr lang="ca-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7938"/>
            <a:ext cx="9144000" cy="541337"/>
          </a:xfrm>
          <a:prstGeom prst="rect">
            <a:avLst/>
          </a:prstGeom>
          <a:solidFill>
            <a:schemeClr val="bg1"/>
          </a:solidFill>
          <a:ln w="9525">
            <a:noFill/>
            <a:miter lim="800000"/>
            <a:headEnd/>
            <a:tailEnd/>
          </a:ln>
        </p:spPr>
        <p:txBody>
          <a:bodyPr/>
          <a:lstStyle/>
          <a:p>
            <a:pPr algn="ctr" eaLnBrk="1" hangingPunct="1">
              <a:spcBef>
                <a:spcPct val="50000"/>
              </a:spcBef>
            </a:pPr>
            <a:endParaRPr lang="ca-ES" sz="2000" b="1">
              <a:solidFill>
                <a:schemeClr val="bg1"/>
              </a:solidFill>
            </a:endParaRPr>
          </a:p>
        </p:txBody>
      </p:sp>
      <p:sp>
        <p:nvSpPr>
          <p:cNvPr id="15363" name="Text Box 3"/>
          <p:cNvSpPr txBox="1">
            <a:spLocks noChangeArrowheads="1"/>
          </p:cNvSpPr>
          <p:nvPr/>
        </p:nvSpPr>
        <p:spPr bwMode="auto">
          <a:xfrm>
            <a:off x="827584" y="4077072"/>
            <a:ext cx="4464496" cy="3453253"/>
          </a:xfrm>
          <a:prstGeom prst="rect">
            <a:avLst/>
          </a:prstGeom>
          <a:noFill/>
          <a:ln w="9525">
            <a:noFill/>
            <a:miter lim="800000"/>
            <a:headEnd/>
            <a:tailEnd/>
          </a:ln>
        </p:spPr>
        <p:txBody>
          <a:bodyPr wrap="square">
            <a:spAutoFit/>
          </a:bodyPr>
          <a:lstStyle/>
          <a:p>
            <a:pPr algn="ctr" eaLnBrk="1" hangingPunct="1">
              <a:lnSpc>
                <a:spcPct val="120000"/>
              </a:lnSpc>
              <a:spcBef>
                <a:spcPct val="50000"/>
              </a:spcBef>
              <a:defRPr/>
            </a:pPr>
            <a:r>
              <a:rPr lang="ca-ES" sz="4000" b="1" baseline="8000" dirty="0" smtClean="0">
                <a:latin typeface="Arial" pitchFamily="34" charset="0"/>
                <a:cs typeface="Arial" pitchFamily="34" charset="0"/>
              </a:rPr>
              <a:t>Sessions de participació ciutadana del projecte de l’Antiga </a:t>
            </a:r>
            <a:r>
              <a:rPr lang="ca-ES" sz="4000" b="1" baseline="8000" dirty="0" err="1" smtClean="0">
                <a:latin typeface="Arial" pitchFamily="34" charset="0"/>
                <a:cs typeface="Arial" pitchFamily="34" charset="0"/>
              </a:rPr>
              <a:t>Playtex</a:t>
            </a:r>
            <a:endParaRPr lang="ca-ES" sz="4000" b="1" baseline="8000" dirty="0" smtClean="0">
              <a:latin typeface="Arial" pitchFamily="34" charset="0"/>
              <a:cs typeface="Arial" pitchFamily="34" charset="0"/>
            </a:endParaRPr>
          </a:p>
          <a:p>
            <a:pPr algn="ctr" eaLnBrk="1" hangingPunct="1">
              <a:lnSpc>
                <a:spcPct val="120000"/>
              </a:lnSpc>
              <a:spcBef>
                <a:spcPct val="50000"/>
              </a:spcBef>
              <a:defRPr/>
            </a:pPr>
            <a:r>
              <a:rPr lang="ca-ES" sz="7200" b="1" baseline="8000" dirty="0" smtClean="0">
                <a:solidFill>
                  <a:schemeClr val="bg1">
                    <a:lumMod val="50000"/>
                  </a:schemeClr>
                </a:solidFill>
                <a:latin typeface="Arial" pitchFamily="34" charset="0"/>
                <a:cs typeface="Arial" pitchFamily="34" charset="0"/>
              </a:rPr>
              <a:t>	        		</a:t>
            </a:r>
            <a:r>
              <a:rPr lang="ca-ES" sz="7200" b="1" dirty="0" smtClean="0">
                <a:solidFill>
                  <a:schemeClr val="bg1">
                    <a:lumMod val="50000"/>
                  </a:schemeClr>
                </a:solidFill>
                <a:latin typeface="Arial" pitchFamily="34" charset="0"/>
                <a:cs typeface="Arial" pitchFamily="34" charset="0"/>
              </a:rPr>
              <a:t>   </a:t>
            </a:r>
            <a:r>
              <a:rPr lang="ca-ES" sz="2000" b="1" dirty="0" smtClean="0">
                <a:solidFill>
                  <a:schemeClr val="bg1">
                    <a:lumMod val="50000"/>
                  </a:schemeClr>
                </a:solidFill>
              </a:rPr>
              <a:t>     </a:t>
            </a:r>
            <a:endParaRPr lang="es-ES" sz="1800" b="1" dirty="0">
              <a:solidFill>
                <a:srgbClr val="003366"/>
              </a:solidFill>
            </a:endParaRPr>
          </a:p>
        </p:txBody>
      </p:sp>
      <p:pic>
        <p:nvPicPr>
          <p:cNvPr id="2053" name="Picture 5"/>
          <p:cNvPicPr>
            <a:picLocks noChangeAspect="1" noChangeArrowheads="1"/>
          </p:cNvPicPr>
          <p:nvPr/>
        </p:nvPicPr>
        <p:blipFill>
          <a:blip r:embed="rId2"/>
          <a:srcRect/>
          <a:stretch>
            <a:fillRect/>
          </a:stretch>
        </p:blipFill>
        <p:spPr bwMode="auto">
          <a:xfrm>
            <a:off x="6176962" y="0"/>
            <a:ext cx="2967038" cy="6858000"/>
          </a:xfrm>
          <a:prstGeom prst="rect">
            <a:avLst/>
          </a:prstGeom>
          <a:noFill/>
          <a:ln w="9525">
            <a:noFill/>
            <a:miter lim="800000"/>
            <a:headEnd/>
            <a:tailEnd/>
          </a:ln>
        </p:spPr>
      </p:pic>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a-ES"/>
          </a:p>
        </p:txBody>
      </p:sp>
      <p:pic>
        <p:nvPicPr>
          <p:cNvPr id="1025" name="Picture 1" descr="Escut"/>
          <p:cNvPicPr>
            <a:picLocks noChangeAspect="1" noChangeArrowheads="1"/>
          </p:cNvPicPr>
          <p:nvPr/>
        </p:nvPicPr>
        <p:blipFill>
          <a:blip r:embed="rId3"/>
          <a:srcRect/>
          <a:stretch>
            <a:fillRect/>
          </a:stretch>
        </p:blipFill>
        <p:spPr bwMode="auto">
          <a:xfrm>
            <a:off x="971600" y="740908"/>
            <a:ext cx="1465054" cy="1031908"/>
          </a:xfrm>
          <a:prstGeom prst="rect">
            <a:avLst/>
          </a:prstGeom>
          <a:noFill/>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811830"/>
            <a:ext cx="1865087" cy="89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144000" cy="369888"/>
          </a:xfrm>
          <a:prstGeom prst="rect">
            <a:avLst/>
          </a:prstGeom>
          <a:solidFill>
            <a:schemeClr val="bg1">
              <a:lumMod val="65000"/>
            </a:schemeClr>
          </a:solidFill>
          <a:ln w="9525">
            <a:noFill/>
            <a:miter lim="800000"/>
            <a:headEnd/>
            <a:tailEnd/>
          </a:ln>
        </p:spPr>
        <p:txBody>
          <a:bodyPr>
            <a:spAutoFit/>
          </a:bodyPr>
          <a:lstStyle/>
          <a:p>
            <a:pPr algn="ctr" eaLnBrk="1" hangingPunct="1">
              <a:spcBef>
                <a:spcPct val="50000"/>
              </a:spcBef>
              <a:defRPr/>
            </a:pPr>
            <a:r>
              <a:rPr lang="ca-ES" sz="1800" b="1" dirty="0" smtClean="0">
                <a:solidFill>
                  <a:schemeClr val="bg1"/>
                </a:solidFill>
              </a:rPr>
              <a:t>Habitatge públic a Castellar del Vallès</a:t>
            </a:r>
            <a:endParaRPr lang="ca-ES" sz="1800" b="1" dirty="0">
              <a:solidFill>
                <a:schemeClr val="bg1"/>
              </a:solidFill>
            </a:endParaRPr>
          </a:p>
        </p:txBody>
      </p:sp>
      <p:sp>
        <p:nvSpPr>
          <p:cNvPr id="5" name="Rectangle 58"/>
          <p:cNvSpPr>
            <a:spLocks noChangeArrowheads="1"/>
          </p:cNvSpPr>
          <p:nvPr/>
        </p:nvSpPr>
        <p:spPr bwMode="auto">
          <a:xfrm>
            <a:off x="242937" y="369888"/>
            <a:ext cx="8658125" cy="7074533"/>
          </a:xfrm>
          <a:prstGeom prst="rect">
            <a:avLst/>
          </a:prstGeom>
          <a:noFill/>
          <a:ln w="9525">
            <a:noFill/>
            <a:miter lim="800000"/>
            <a:headEnd/>
            <a:tailEnd/>
          </a:ln>
        </p:spPr>
        <p:txBody>
          <a:bodyPr wrap="square" lIns="56675" tIns="28337" rIns="56675" bIns="28337">
            <a:spAutoFit/>
          </a:bodyPr>
          <a:lstStyle/>
          <a:p>
            <a:pPr marL="211138" indent="-211138">
              <a:defRPr/>
            </a:pPr>
            <a:endParaRPr lang="ca-ES" sz="400" b="1" dirty="0" smtClean="0">
              <a:ea typeface="Verdana" pitchFamily="34" charset="0"/>
              <a:cs typeface="Verdana" pitchFamily="34" charset="0"/>
            </a:endParaRPr>
          </a:p>
          <a:p>
            <a:pPr marL="211138" indent="-211138" algn="ctr">
              <a:defRPr/>
            </a:pPr>
            <a:endParaRPr lang="ca-ES" sz="400" b="1" dirty="0" smtClean="0">
              <a:solidFill>
                <a:srgbClr val="3C0BB5"/>
              </a:solidFill>
              <a:ea typeface="Verdana" pitchFamily="34" charset="0"/>
              <a:cs typeface="Verdana" pitchFamily="34" charset="0"/>
            </a:endParaRPr>
          </a:p>
          <a:p>
            <a:pPr marL="211138" indent="-211138" algn="ctr">
              <a:defRPr/>
            </a:pPr>
            <a:r>
              <a:rPr lang="ca-ES" sz="2400" b="1" dirty="0" smtClean="0">
                <a:solidFill>
                  <a:srgbClr val="3C0BB5"/>
                </a:solidFill>
                <a:ea typeface="Verdana" pitchFamily="34" charset="0"/>
                <a:cs typeface="Verdana" pitchFamily="34" charset="0"/>
              </a:rPr>
              <a:t>Dades </a:t>
            </a:r>
            <a:r>
              <a:rPr lang="ca-ES" sz="2400" b="1" dirty="0">
                <a:solidFill>
                  <a:srgbClr val="3C0BB5"/>
                </a:solidFill>
                <a:ea typeface="Verdana" pitchFamily="34" charset="0"/>
                <a:cs typeface="Verdana" pitchFamily="34" charset="0"/>
              </a:rPr>
              <a:t>ràpides d’Habitatge a Castellar del Vallès</a:t>
            </a:r>
            <a:r>
              <a:rPr lang="ca-ES" sz="2400" b="1" dirty="0" smtClean="0">
                <a:solidFill>
                  <a:srgbClr val="3C0BB5"/>
                </a:solidFill>
                <a:ea typeface="Verdana" pitchFamily="34" charset="0"/>
                <a:cs typeface="Verdana" pitchFamily="34" charset="0"/>
              </a:rPr>
              <a:t>:</a:t>
            </a:r>
          </a:p>
          <a:p>
            <a:pPr marL="211138" indent="-211138">
              <a:defRPr/>
            </a:pPr>
            <a:endParaRPr lang="ca-ES" b="1" dirty="0">
              <a:solidFill>
                <a:srgbClr val="3C0BB5"/>
              </a:solidFill>
              <a:ea typeface="Verdana" pitchFamily="34" charset="0"/>
              <a:cs typeface="Verdana" pitchFamily="34" charset="0"/>
            </a:endParaRPr>
          </a:p>
          <a:p>
            <a:pPr marL="211138" indent="-211138">
              <a:defRPr/>
            </a:pPr>
            <a:endParaRPr lang="ca-ES" b="1" dirty="0">
              <a:ea typeface="Verdana" pitchFamily="34" charset="0"/>
              <a:cs typeface="Verdana" pitchFamily="34" charset="0"/>
            </a:endParaRPr>
          </a:p>
          <a:p>
            <a:pPr marL="211138" indent="-211138">
              <a:defRPr/>
            </a:pPr>
            <a:endParaRPr lang="ca-ES" b="1" dirty="0" smtClean="0">
              <a:ea typeface="Verdana" pitchFamily="34" charset="0"/>
              <a:cs typeface="Verdana" pitchFamily="34" charset="0"/>
            </a:endParaRPr>
          </a:p>
          <a:p>
            <a:pPr marL="211138" indent="-211138">
              <a:defRPr/>
            </a:pPr>
            <a:r>
              <a:rPr lang="ca-ES" b="1" dirty="0">
                <a:ea typeface="Verdana" pitchFamily="34" charset="0"/>
                <a:cs typeface="Verdana" pitchFamily="34" charset="0"/>
              </a:rPr>
              <a:t>	</a:t>
            </a:r>
            <a:endParaRPr lang="ca-ES" b="1" dirty="0" smtClean="0">
              <a:ea typeface="Verdana" pitchFamily="34" charset="0"/>
              <a:cs typeface="Verdana" pitchFamily="34" charset="0"/>
            </a:endParaRPr>
          </a:p>
          <a:p>
            <a:pPr marL="211138" indent="-211138">
              <a:defRPr/>
            </a:pPr>
            <a:endParaRPr lang="ca-ES" b="1" dirty="0">
              <a:ea typeface="Verdana" pitchFamily="34" charset="0"/>
              <a:cs typeface="Verdana" pitchFamily="34" charset="0"/>
            </a:endParaRPr>
          </a:p>
          <a:p>
            <a:pPr marL="211138" indent="-211138">
              <a:defRPr/>
            </a:pPr>
            <a:endParaRPr lang="ca-ES" b="1" dirty="0" smtClean="0">
              <a:ea typeface="Verdana" pitchFamily="34" charset="0"/>
              <a:cs typeface="Verdana" pitchFamily="34" charset="0"/>
            </a:endParaRPr>
          </a:p>
          <a:p>
            <a:pPr marL="211138" indent="-211138">
              <a:defRPr/>
            </a:pPr>
            <a:endParaRPr lang="ca-ES" b="1" dirty="0">
              <a:ea typeface="Verdana" pitchFamily="34" charset="0"/>
              <a:cs typeface="Verdana" pitchFamily="34" charset="0"/>
            </a:endParaRPr>
          </a:p>
          <a:p>
            <a:pPr marL="211138" indent="-211138">
              <a:defRPr/>
            </a:pPr>
            <a:endParaRPr lang="ca-ES" b="1" dirty="0" smtClean="0">
              <a:ea typeface="Verdana" pitchFamily="34" charset="0"/>
              <a:cs typeface="Verdana" pitchFamily="34" charset="0"/>
            </a:endParaRPr>
          </a:p>
          <a:p>
            <a:pPr marL="211138" indent="-211138">
              <a:defRPr/>
            </a:pPr>
            <a:endParaRPr lang="ca-ES" b="1" dirty="0" smtClean="0">
              <a:ea typeface="Verdana" pitchFamily="34" charset="0"/>
              <a:cs typeface="Verdana" pitchFamily="34" charset="0"/>
            </a:endParaRPr>
          </a:p>
          <a:p>
            <a:pPr marL="211138" indent="-211138">
              <a:defRPr/>
            </a:pPr>
            <a:endParaRPr lang="ca-ES" sz="1000" b="1" dirty="0">
              <a:ea typeface="Verdana" pitchFamily="34" charset="0"/>
              <a:cs typeface="Verdana" pitchFamily="34" charset="0"/>
            </a:endParaRPr>
          </a:p>
          <a:p>
            <a:pPr marL="211138" indent="-211138">
              <a:defRPr/>
            </a:pPr>
            <a:endParaRPr lang="ca-ES" b="1" dirty="0" smtClean="0">
              <a:ea typeface="Verdana" pitchFamily="34" charset="0"/>
              <a:cs typeface="Verdana" pitchFamily="34" charset="0"/>
            </a:endParaRPr>
          </a:p>
          <a:p>
            <a:pPr marL="211138" indent="-211138">
              <a:defRPr/>
            </a:pPr>
            <a:r>
              <a:rPr lang="ca-ES" b="1" dirty="0" smtClean="0">
                <a:ea typeface="Verdana" pitchFamily="34" charset="0"/>
                <a:cs typeface="Verdana" pitchFamily="34" charset="0"/>
              </a:rPr>
              <a:t>	Parc </a:t>
            </a:r>
            <a:r>
              <a:rPr lang="ca-ES" b="1" dirty="0">
                <a:ea typeface="Verdana" pitchFamily="34" charset="0"/>
                <a:cs typeface="Verdana" pitchFamily="34" charset="0"/>
              </a:rPr>
              <a:t>Públic d’habitatge</a:t>
            </a:r>
            <a:r>
              <a:rPr lang="ca-ES" dirty="0">
                <a:ea typeface="Verdana" pitchFamily="34" charset="0"/>
                <a:cs typeface="Verdana" pitchFamily="34" charset="0"/>
              </a:rPr>
              <a:t>:</a:t>
            </a:r>
          </a:p>
          <a:p>
            <a:pPr marL="211138" indent="-211138">
              <a:defRPr/>
            </a:pPr>
            <a:endParaRPr lang="ca-ES" sz="800" dirty="0">
              <a:ea typeface="Verdana" pitchFamily="34" charset="0"/>
              <a:cs typeface="Verdana" pitchFamily="34" charset="0"/>
            </a:endParaRPr>
          </a:p>
          <a:p>
            <a:pPr marL="668338" lvl="1" indent="-211138">
              <a:spcBef>
                <a:spcPts val="600"/>
              </a:spcBef>
              <a:defRPr/>
            </a:pPr>
            <a:r>
              <a:rPr lang="ca-ES" dirty="0">
                <a:ea typeface="Verdana" pitchFamily="34" charset="0"/>
                <a:cs typeface="Verdana" pitchFamily="34" charset="0"/>
              </a:rPr>
              <a:t>- </a:t>
            </a:r>
            <a:r>
              <a:rPr lang="ca-ES" b="1" dirty="0">
                <a:ea typeface="Verdana" pitchFamily="34" charset="0"/>
                <a:cs typeface="Verdana" pitchFamily="34" charset="0"/>
              </a:rPr>
              <a:t>75</a:t>
            </a:r>
            <a:r>
              <a:rPr lang="ca-ES" dirty="0">
                <a:ea typeface="Verdana" pitchFamily="34" charset="0"/>
                <a:cs typeface="Verdana" pitchFamily="34" charset="0"/>
              </a:rPr>
              <a:t> HPO de </a:t>
            </a:r>
            <a:r>
              <a:rPr lang="ca-ES" dirty="0" err="1">
                <a:ea typeface="Verdana" pitchFamily="34" charset="0"/>
                <a:cs typeface="Verdana" pitchFamily="34" charset="0"/>
              </a:rPr>
              <a:t>l’Incasòl</a:t>
            </a:r>
            <a:r>
              <a:rPr lang="ca-ES" dirty="0">
                <a:ea typeface="Verdana" pitchFamily="34" charset="0"/>
                <a:cs typeface="Verdana" pitchFamily="34" charset="0"/>
              </a:rPr>
              <a:t> (construïts al 2003-2005)</a:t>
            </a:r>
          </a:p>
          <a:p>
            <a:pPr marL="668338" lvl="1" indent="-211138">
              <a:spcBef>
                <a:spcPts val="600"/>
              </a:spcBef>
              <a:defRPr/>
            </a:pPr>
            <a:r>
              <a:rPr lang="ca-ES" dirty="0" smtClean="0">
                <a:ea typeface="Verdana" pitchFamily="34" charset="0"/>
                <a:cs typeface="Verdana" pitchFamily="34" charset="0"/>
              </a:rPr>
              <a:t>- </a:t>
            </a:r>
            <a:r>
              <a:rPr lang="ca-ES" b="1" dirty="0" smtClean="0">
                <a:ea typeface="Verdana" pitchFamily="34" charset="0"/>
                <a:cs typeface="Verdana" pitchFamily="34" charset="0"/>
              </a:rPr>
              <a:t>65</a:t>
            </a:r>
            <a:r>
              <a:rPr lang="ca-ES" dirty="0" smtClean="0">
                <a:ea typeface="Verdana" pitchFamily="34" charset="0"/>
                <a:cs typeface="Verdana" pitchFamily="34" charset="0"/>
              </a:rPr>
              <a:t> </a:t>
            </a:r>
            <a:r>
              <a:rPr lang="ca-ES" dirty="0">
                <a:ea typeface="Verdana" pitchFamily="34" charset="0"/>
                <a:cs typeface="Verdana" pitchFamily="34" charset="0"/>
              </a:rPr>
              <a:t>habitatges a la borsa de mediació de lloguer de l’Oficina d’habitatge</a:t>
            </a:r>
          </a:p>
          <a:p>
            <a:pPr marL="668338" lvl="1" indent="-211138">
              <a:defRPr/>
            </a:pPr>
            <a:endParaRPr lang="ca-ES" sz="800" dirty="0" smtClean="0">
              <a:ea typeface="Verdana" pitchFamily="34" charset="0"/>
              <a:cs typeface="Verdana" pitchFamily="34" charset="0"/>
            </a:endParaRPr>
          </a:p>
          <a:p>
            <a:pPr marL="668338" lvl="1" indent="-211138">
              <a:defRPr/>
            </a:pPr>
            <a:r>
              <a:rPr lang="ca-ES" dirty="0" smtClean="0">
                <a:ea typeface="Verdana" pitchFamily="34" charset="0"/>
                <a:cs typeface="Verdana" pitchFamily="34" charset="0"/>
              </a:rPr>
              <a:t>-  </a:t>
            </a:r>
            <a:r>
              <a:rPr lang="ca-ES" sz="2000" b="1" dirty="0" smtClean="0">
                <a:ea typeface="Verdana" pitchFamily="34" charset="0"/>
                <a:cs typeface="Verdana" pitchFamily="34" charset="0"/>
              </a:rPr>
              <a:t>0</a:t>
            </a:r>
            <a:r>
              <a:rPr lang="ca-ES" dirty="0" smtClean="0">
                <a:ea typeface="Verdana" pitchFamily="34" charset="0"/>
                <a:cs typeface="Verdana" pitchFamily="34" charset="0"/>
              </a:rPr>
              <a:t> habitatges </a:t>
            </a:r>
            <a:r>
              <a:rPr lang="ca-ES" dirty="0">
                <a:ea typeface="Verdana" pitchFamily="34" charset="0"/>
                <a:cs typeface="Verdana" pitchFamily="34" charset="0"/>
              </a:rPr>
              <a:t>de propietat </a:t>
            </a:r>
            <a:r>
              <a:rPr lang="ca-ES" dirty="0" smtClean="0">
                <a:ea typeface="Verdana" pitchFamily="34" charset="0"/>
                <a:cs typeface="Verdana" pitchFamily="34" charset="0"/>
              </a:rPr>
              <a:t>municipal</a:t>
            </a:r>
          </a:p>
          <a:p>
            <a:pPr marL="668338" lvl="1" indent="-211138">
              <a:defRPr/>
            </a:pPr>
            <a:endParaRPr lang="ca-ES" dirty="0" smtClean="0">
              <a:ea typeface="Verdana" pitchFamily="34" charset="0"/>
              <a:cs typeface="Verdana" pitchFamily="34" charset="0"/>
            </a:endParaRPr>
          </a:p>
          <a:p>
            <a:pPr marL="668338" lvl="1" indent="-211138">
              <a:defRPr/>
            </a:pPr>
            <a:r>
              <a:rPr lang="ca-ES" dirty="0" smtClean="0">
                <a:ea typeface="Verdana" pitchFamily="34" charset="0"/>
                <a:cs typeface="Verdana" pitchFamily="34" charset="0"/>
              </a:rPr>
              <a:t>Total: </a:t>
            </a:r>
            <a:r>
              <a:rPr lang="ca-ES" b="1" dirty="0" smtClean="0">
                <a:ea typeface="Verdana" pitchFamily="34" charset="0"/>
                <a:cs typeface="Verdana" pitchFamily="34" charset="0"/>
              </a:rPr>
              <a:t>140</a:t>
            </a:r>
            <a:r>
              <a:rPr lang="ca-ES" dirty="0" smtClean="0">
                <a:ea typeface="Verdana" pitchFamily="34" charset="0"/>
                <a:cs typeface="Verdana" pitchFamily="34" charset="0"/>
              </a:rPr>
              <a:t> habitatges </a:t>
            </a:r>
          </a:p>
          <a:p>
            <a:pPr marL="668338" lvl="1" indent="-211138">
              <a:defRPr/>
            </a:pPr>
            <a:endParaRPr lang="ca-ES" sz="1200" dirty="0">
              <a:ea typeface="Verdana" pitchFamily="34" charset="0"/>
              <a:cs typeface="Verdana" pitchFamily="34" charset="0"/>
            </a:endParaRPr>
          </a:p>
          <a:p>
            <a:pPr marL="668338" lvl="1" indent="-211138">
              <a:defRPr/>
            </a:pPr>
            <a:r>
              <a:rPr lang="ca-ES" dirty="0">
                <a:ea typeface="Verdana" pitchFamily="34" charset="0"/>
                <a:cs typeface="Verdana" pitchFamily="34" charset="0"/>
              </a:rPr>
              <a:t>Núm. de sol·licitants </a:t>
            </a:r>
            <a:r>
              <a:rPr lang="ca-ES" dirty="0" smtClean="0">
                <a:ea typeface="Verdana" pitchFamily="34" charset="0"/>
                <a:cs typeface="Verdana" pitchFamily="34" charset="0"/>
              </a:rPr>
              <a:t>registre </a:t>
            </a:r>
            <a:r>
              <a:rPr lang="ca-ES" dirty="0">
                <a:ea typeface="Verdana" pitchFamily="34" charset="0"/>
                <a:cs typeface="Verdana" pitchFamily="34" charset="0"/>
              </a:rPr>
              <a:t>HPO: </a:t>
            </a:r>
            <a:r>
              <a:rPr lang="ca-ES" b="1" dirty="0" smtClean="0">
                <a:ea typeface="Verdana" pitchFamily="34" charset="0"/>
                <a:cs typeface="Verdana" pitchFamily="34" charset="0"/>
              </a:rPr>
              <a:t>500 peticionaris</a:t>
            </a:r>
            <a:r>
              <a:rPr lang="ca-ES" dirty="0" smtClean="0">
                <a:ea typeface="Verdana" pitchFamily="34" charset="0"/>
                <a:cs typeface="Verdana" pitchFamily="34" charset="0"/>
              </a:rPr>
              <a:t> </a:t>
            </a:r>
            <a:r>
              <a:rPr lang="ca-ES" dirty="0">
                <a:ea typeface="Verdana" pitchFamily="34" charset="0"/>
                <a:cs typeface="Verdana" pitchFamily="34" charset="0"/>
              </a:rPr>
              <a:t>a l’any </a:t>
            </a:r>
            <a:r>
              <a:rPr lang="ca-ES" dirty="0" smtClean="0">
                <a:ea typeface="Verdana" pitchFamily="34" charset="0"/>
                <a:cs typeface="Verdana" pitchFamily="34" charset="0"/>
              </a:rPr>
              <a:t>2021</a:t>
            </a:r>
            <a:endParaRPr lang="ca-ES" dirty="0">
              <a:ea typeface="Verdana" pitchFamily="34" charset="0"/>
              <a:cs typeface="Verdana" pitchFamily="34" charset="0"/>
            </a:endParaRPr>
          </a:p>
          <a:p>
            <a:pPr marL="211138" indent="-211138">
              <a:defRPr/>
            </a:pPr>
            <a:endParaRPr lang="ca-ES" b="1" dirty="0">
              <a:ea typeface="Verdana" pitchFamily="34" charset="0"/>
              <a:cs typeface="Verdana" pitchFamily="34" charset="0"/>
            </a:endParaRPr>
          </a:p>
          <a:p>
            <a:pPr marL="211138" indent="-211138">
              <a:defRPr/>
            </a:pPr>
            <a:endParaRPr lang="ca-ES" b="1" dirty="0" smtClean="0">
              <a:ea typeface="Verdana" pitchFamily="34" charset="0"/>
              <a:cs typeface="Verdana" pitchFamily="34" charset="0"/>
            </a:endParaRPr>
          </a:p>
          <a:p>
            <a:pPr marL="211138" indent="-211138">
              <a:defRPr/>
            </a:pPr>
            <a:endParaRPr lang="ca-ES" b="1" dirty="0" smtClean="0">
              <a:ea typeface="Verdana" pitchFamily="34" charset="0"/>
              <a:cs typeface="Verdana" pitchFamily="34" charset="0"/>
            </a:endParaRPr>
          </a:p>
          <a:p>
            <a:pPr marL="211138" indent="-211138">
              <a:defRPr/>
            </a:pPr>
            <a:endParaRPr lang="ca-ES" sz="1400" b="1" dirty="0" smtClean="0">
              <a:ea typeface="Verdana" pitchFamily="34" charset="0"/>
              <a:cs typeface="Verdana"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6347005"/>
            <a:ext cx="841477" cy="40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3"/>
          <p:cNvSpPr txBox="1">
            <a:spLocks noChangeArrowheads="1"/>
          </p:cNvSpPr>
          <p:nvPr/>
        </p:nvSpPr>
        <p:spPr bwMode="auto">
          <a:xfrm>
            <a:off x="454053" y="1107631"/>
            <a:ext cx="806425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80975">
              <a:defRPr sz="1600">
                <a:solidFill>
                  <a:schemeClr val="tx1"/>
                </a:solidFill>
                <a:latin typeface="Verdana" pitchFamily="34" charset="0"/>
              </a:defRPr>
            </a:lvl1pPr>
            <a:lvl2pPr marL="742950" indent="-285750" defTabSz="180975">
              <a:defRPr sz="1600">
                <a:solidFill>
                  <a:schemeClr val="tx1"/>
                </a:solidFill>
                <a:latin typeface="Verdana" pitchFamily="34" charset="0"/>
              </a:defRPr>
            </a:lvl2pPr>
            <a:lvl3pPr marL="714375" defTabSz="180975">
              <a:defRPr sz="1600">
                <a:solidFill>
                  <a:schemeClr val="tx1"/>
                </a:solidFill>
                <a:latin typeface="Verdana" pitchFamily="34" charset="0"/>
              </a:defRPr>
            </a:lvl3pPr>
            <a:lvl4pPr marL="1600200" indent="-228600" defTabSz="180975">
              <a:defRPr sz="1600">
                <a:solidFill>
                  <a:schemeClr val="tx1"/>
                </a:solidFill>
                <a:latin typeface="Verdana" pitchFamily="34" charset="0"/>
              </a:defRPr>
            </a:lvl4pPr>
            <a:lvl5pPr marL="2057400" indent="-228600" defTabSz="180975">
              <a:defRPr sz="1600">
                <a:solidFill>
                  <a:schemeClr val="tx1"/>
                </a:solidFill>
                <a:latin typeface="Verdana" pitchFamily="34" charset="0"/>
              </a:defRPr>
            </a:lvl5pPr>
            <a:lvl6pPr marL="2514600" indent="-228600" defTabSz="180975" eaLnBrk="0" fontAlgn="base" hangingPunct="0">
              <a:spcBef>
                <a:spcPct val="0"/>
              </a:spcBef>
              <a:spcAft>
                <a:spcPct val="0"/>
              </a:spcAft>
              <a:defRPr sz="1600">
                <a:solidFill>
                  <a:schemeClr val="tx1"/>
                </a:solidFill>
                <a:latin typeface="Verdana" pitchFamily="34" charset="0"/>
              </a:defRPr>
            </a:lvl6pPr>
            <a:lvl7pPr marL="2971800" indent="-228600" defTabSz="180975" eaLnBrk="0" fontAlgn="base" hangingPunct="0">
              <a:spcBef>
                <a:spcPct val="0"/>
              </a:spcBef>
              <a:spcAft>
                <a:spcPct val="0"/>
              </a:spcAft>
              <a:defRPr sz="1600">
                <a:solidFill>
                  <a:schemeClr val="tx1"/>
                </a:solidFill>
                <a:latin typeface="Verdana" pitchFamily="34" charset="0"/>
              </a:defRPr>
            </a:lvl7pPr>
            <a:lvl8pPr marL="3429000" indent="-228600" defTabSz="180975" eaLnBrk="0" fontAlgn="base" hangingPunct="0">
              <a:spcBef>
                <a:spcPct val="0"/>
              </a:spcBef>
              <a:spcAft>
                <a:spcPct val="0"/>
              </a:spcAft>
              <a:defRPr sz="1600">
                <a:solidFill>
                  <a:schemeClr val="tx1"/>
                </a:solidFill>
                <a:latin typeface="Verdana" pitchFamily="34" charset="0"/>
              </a:defRPr>
            </a:lvl8pPr>
            <a:lvl9pPr marL="3886200" indent="-228600" defTabSz="180975" eaLnBrk="0" fontAlgn="base" hangingPunct="0">
              <a:spcBef>
                <a:spcPct val="0"/>
              </a:spcBef>
              <a:spcAft>
                <a:spcPct val="0"/>
              </a:spcAft>
              <a:defRPr sz="1600">
                <a:solidFill>
                  <a:schemeClr val="tx1"/>
                </a:solidFill>
                <a:latin typeface="Verdana" pitchFamily="34" charset="0"/>
              </a:defRPr>
            </a:lvl9pPr>
          </a:lstStyle>
          <a:p>
            <a:endParaRPr lang="ca-ES" sz="400" b="1" dirty="0" smtClean="0">
              <a:latin typeface="+mn-lt"/>
              <a:ea typeface="Verdana" pitchFamily="34" charset="0"/>
              <a:cs typeface="Verdana" pitchFamily="34" charset="0"/>
            </a:endParaRPr>
          </a:p>
          <a:p>
            <a:r>
              <a:rPr lang="ca-ES" sz="1800" b="1" dirty="0" smtClean="0">
                <a:latin typeface="+mn-lt"/>
                <a:ea typeface="Verdana" pitchFamily="34" charset="0"/>
                <a:cs typeface="Verdana" pitchFamily="34" charset="0"/>
              </a:rPr>
              <a:t>Parc d’habitatges:</a:t>
            </a:r>
          </a:p>
          <a:p>
            <a:endParaRPr lang="ca-ES" sz="1000" b="1" dirty="0" smtClean="0">
              <a:latin typeface="+mn-lt"/>
              <a:ea typeface="Verdana" pitchFamily="34" charset="0"/>
              <a:cs typeface="Verdana" pitchFamily="34" charset="0"/>
            </a:endParaRPr>
          </a:p>
          <a:p>
            <a:r>
              <a:rPr lang="ca-ES" sz="1800" dirty="0" smtClean="0">
                <a:latin typeface="+mn-lt"/>
                <a:ea typeface="Verdana" pitchFamily="34" charset="0"/>
                <a:cs typeface="Verdana" pitchFamily="34" charset="0"/>
              </a:rPr>
              <a:t>   Total </a:t>
            </a:r>
            <a:r>
              <a:rPr lang="ca-ES" sz="1800" dirty="0">
                <a:latin typeface="+mn-lt"/>
                <a:ea typeface="Verdana" pitchFamily="34" charset="0"/>
                <a:cs typeface="Verdana" pitchFamily="34" charset="0"/>
              </a:rPr>
              <a:t>del parc habitatge a </a:t>
            </a:r>
            <a:r>
              <a:rPr lang="ca-ES" sz="1800" dirty="0" smtClean="0">
                <a:latin typeface="+mn-lt"/>
                <a:ea typeface="Verdana" pitchFamily="34" charset="0"/>
                <a:cs typeface="Verdana" pitchFamily="34" charset="0"/>
              </a:rPr>
              <a:t>Castellar del Vallès:  </a:t>
            </a:r>
            <a:r>
              <a:rPr lang="ca-ES" sz="1800" b="1" dirty="0">
                <a:latin typeface="+mn-lt"/>
                <a:ea typeface="Verdana" pitchFamily="34" charset="0"/>
                <a:cs typeface="Verdana" pitchFamily="34" charset="0"/>
              </a:rPr>
              <a:t>9.506 unitats</a:t>
            </a:r>
          </a:p>
          <a:p>
            <a:endParaRPr lang="ca-ES" sz="800" dirty="0">
              <a:latin typeface="+mn-lt"/>
              <a:ea typeface="Verdana" pitchFamily="34" charset="0"/>
              <a:cs typeface="Verdana" pitchFamily="34" charset="0"/>
            </a:endParaRPr>
          </a:p>
          <a:p>
            <a:pPr lvl="2">
              <a:spcBef>
                <a:spcPts val="600"/>
              </a:spcBef>
              <a:buFontTx/>
              <a:buChar char="•"/>
            </a:pPr>
            <a:r>
              <a:rPr lang="ca-ES" sz="1800" dirty="0">
                <a:latin typeface="+mn-lt"/>
                <a:ea typeface="Verdana" pitchFamily="34" charset="0"/>
                <a:cs typeface="Verdana" pitchFamily="34" charset="0"/>
              </a:rPr>
              <a:t>	Habitatges plurifamiliars: </a:t>
            </a:r>
            <a:r>
              <a:rPr lang="ca-ES" sz="1800" dirty="0" smtClean="0">
                <a:latin typeface="+mn-lt"/>
                <a:ea typeface="Verdana" pitchFamily="34" charset="0"/>
                <a:cs typeface="Verdana" pitchFamily="34" charset="0"/>
              </a:rPr>
              <a:t> 3.803 </a:t>
            </a:r>
            <a:r>
              <a:rPr lang="ca-ES" sz="1800" dirty="0">
                <a:latin typeface="+mn-lt"/>
                <a:ea typeface="Verdana" pitchFamily="34" charset="0"/>
                <a:cs typeface="Verdana" pitchFamily="34" charset="0"/>
              </a:rPr>
              <a:t>(</a:t>
            </a:r>
            <a:r>
              <a:rPr lang="ca-ES" sz="1800" b="1" dirty="0">
                <a:latin typeface="+mn-lt"/>
                <a:ea typeface="Verdana" pitchFamily="34" charset="0"/>
                <a:cs typeface="Verdana" pitchFamily="34" charset="0"/>
              </a:rPr>
              <a:t>40%</a:t>
            </a:r>
            <a:r>
              <a:rPr lang="ca-ES" sz="1800" dirty="0">
                <a:latin typeface="+mn-lt"/>
                <a:ea typeface="Verdana" pitchFamily="34" charset="0"/>
                <a:cs typeface="Verdana" pitchFamily="34" charset="0"/>
              </a:rPr>
              <a:t>)</a:t>
            </a:r>
          </a:p>
          <a:p>
            <a:pPr lvl="2">
              <a:spcBef>
                <a:spcPts val="600"/>
              </a:spcBef>
              <a:buFontTx/>
              <a:buChar char="•"/>
            </a:pPr>
            <a:r>
              <a:rPr lang="ca-ES" sz="1800" dirty="0">
                <a:latin typeface="+mn-lt"/>
                <a:ea typeface="Verdana" pitchFamily="34" charset="0"/>
                <a:cs typeface="Verdana" pitchFamily="34" charset="0"/>
              </a:rPr>
              <a:t> </a:t>
            </a:r>
            <a:r>
              <a:rPr lang="ca-ES" sz="1800" dirty="0" smtClean="0">
                <a:latin typeface="+mn-lt"/>
                <a:ea typeface="Verdana" pitchFamily="34" charset="0"/>
                <a:cs typeface="Verdana" pitchFamily="34" charset="0"/>
              </a:rPr>
              <a:t> Habitatges </a:t>
            </a:r>
            <a:r>
              <a:rPr lang="ca-ES" sz="1800" dirty="0">
                <a:latin typeface="+mn-lt"/>
                <a:ea typeface="Verdana" pitchFamily="34" charset="0"/>
                <a:cs typeface="Verdana" pitchFamily="34" charset="0"/>
              </a:rPr>
              <a:t>unifamiliars:  </a:t>
            </a:r>
            <a:r>
              <a:rPr lang="ca-ES" sz="1800" dirty="0" smtClean="0">
                <a:latin typeface="+mn-lt"/>
                <a:ea typeface="Verdana" pitchFamily="34" charset="0"/>
                <a:cs typeface="Verdana" pitchFamily="34" charset="0"/>
              </a:rPr>
              <a:t>  5.703 </a:t>
            </a:r>
            <a:r>
              <a:rPr lang="ca-ES" sz="1800" dirty="0">
                <a:latin typeface="+mn-lt"/>
                <a:ea typeface="Verdana" pitchFamily="34" charset="0"/>
                <a:cs typeface="Verdana" pitchFamily="34" charset="0"/>
              </a:rPr>
              <a:t>(</a:t>
            </a:r>
            <a:r>
              <a:rPr lang="ca-ES" sz="1800" b="1" dirty="0">
                <a:latin typeface="+mn-lt"/>
                <a:ea typeface="Verdana" pitchFamily="34" charset="0"/>
                <a:cs typeface="Verdana" pitchFamily="34" charset="0"/>
              </a:rPr>
              <a:t>60%</a:t>
            </a:r>
            <a:r>
              <a:rPr lang="ca-ES" sz="1800" dirty="0">
                <a:latin typeface="+mn-lt"/>
                <a:ea typeface="Verdana" pitchFamily="34" charset="0"/>
                <a:cs typeface="Verdana" pitchFamily="34" charset="0"/>
              </a:rPr>
              <a:t>)</a:t>
            </a:r>
          </a:p>
          <a:p>
            <a:endParaRPr lang="ca-ES" sz="1200" dirty="0" smtClean="0">
              <a:latin typeface="+mn-lt"/>
              <a:ea typeface="Verdana" pitchFamily="34" charset="0"/>
              <a:cs typeface="Verdana" pitchFamily="34" charset="0"/>
            </a:endParaRPr>
          </a:p>
          <a:p>
            <a:r>
              <a:rPr lang="ca-ES" sz="1400" i="1" dirty="0" smtClean="0">
                <a:latin typeface="+mn-lt"/>
                <a:ea typeface="Verdana" pitchFamily="34" charset="0"/>
                <a:cs typeface="Verdana" pitchFamily="34" charset="0"/>
              </a:rPr>
              <a:t>	(</a:t>
            </a:r>
            <a:r>
              <a:rPr lang="ca-ES" sz="1400" i="1" dirty="0">
                <a:latin typeface="+mn-lt"/>
                <a:ea typeface="Verdana" pitchFamily="34" charset="0"/>
                <a:cs typeface="Verdana" pitchFamily="34" charset="0"/>
              </a:rPr>
              <a:t>Font: Memòria POUM)</a:t>
            </a:r>
          </a:p>
          <a:p>
            <a:endParaRPr lang="ca-ES" sz="1800" dirty="0" smtClean="0">
              <a:latin typeface="+mn-lt"/>
              <a:ea typeface="Verdana" pitchFamily="34" charset="0"/>
              <a:cs typeface="Verdana" pitchFamily="34" charset="0"/>
            </a:endParaRPr>
          </a:p>
        </p:txBody>
      </p:sp>
      <p:sp>
        <p:nvSpPr>
          <p:cNvPr id="15" name="Text Box 9"/>
          <p:cNvSpPr txBox="1">
            <a:spLocks noChangeArrowheads="1"/>
          </p:cNvSpPr>
          <p:nvPr/>
        </p:nvSpPr>
        <p:spPr bwMode="auto">
          <a:xfrm>
            <a:off x="5780070" y="2324147"/>
            <a:ext cx="3024188"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Verdana" pitchFamily="34" charset="0"/>
              </a:defRPr>
            </a:lvl1pPr>
            <a:lvl2pPr marL="742950" indent="-285750">
              <a:defRPr sz="1600">
                <a:solidFill>
                  <a:schemeClr val="tx1"/>
                </a:solidFill>
                <a:latin typeface="Verdana" pitchFamily="34" charset="0"/>
              </a:defRPr>
            </a:lvl2pPr>
            <a:lvl3pPr marL="1143000" indent="-228600">
              <a:defRPr sz="1600">
                <a:solidFill>
                  <a:schemeClr val="tx1"/>
                </a:solidFill>
                <a:latin typeface="Verdana" pitchFamily="34" charset="0"/>
              </a:defRPr>
            </a:lvl3pPr>
            <a:lvl4pPr marL="1600200" indent="-228600">
              <a:defRPr sz="1600">
                <a:solidFill>
                  <a:schemeClr val="tx1"/>
                </a:solidFill>
                <a:latin typeface="Verdana" pitchFamily="34" charset="0"/>
              </a:defRPr>
            </a:lvl4pPr>
            <a:lvl5pPr marL="2057400" indent="-22860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nSpc>
                <a:spcPct val="90000"/>
              </a:lnSpc>
              <a:spcBef>
                <a:spcPct val="50000"/>
              </a:spcBef>
            </a:pPr>
            <a:r>
              <a:rPr lang="ca-ES" sz="1400" dirty="0">
                <a:latin typeface="+mj-lt"/>
              </a:rPr>
              <a:t>3.988 al nucli urbà</a:t>
            </a:r>
          </a:p>
          <a:p>
            <a:pPr>
              <a:lnSpc>
                <a:spcPct val="90000"/>
              </a:lnSpc>
              <a:spcBef>
                <a:spcPct val="50000"/>
              </a:spcBef>
            </a:pPr>
            <a:r>
              <a:rPr lang="ca-ES" sz="1400" dirty="0">
                <a:latin typeface="+mj-lt"/>
              </a:rPr>
              <a:t>1.715 a urbanitzacions</a:t>
            </a:r>
            <a:endParaRPr lang="es-ES" sz="1400" dirty="0">
              <a:latin typeface="+mj-lt"/>
            </a:endParaRPr>
          </a:p>
        </p:txBody>
      </p:sp>
      <p:sp>
        <p:nvSpPr>
          <p:cNvPr id="16" name="Line 6"/>
          <p:cNvSpPr>
            <a:spLocks noChangeShapeType="1"/>
          </p:cNvSpPr>
          <p:nvPr/>
        </p:nvSpPr>
        <p:spPr bwMode="auto">
          <a:xfrm flipV="1">
            <a:off x="5004048" y="2470991"/>
            <a:ext cx="647700"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a-ES"/>
          </a:p>
        </p:txBody>
      </p:sp>
      <p:sp>
        <p:nvSpPr>
          <p:cNvPr id="17" name="Line 7"/>
          <p:cNvSpPr>
            <a:spLocks noChangeShapeType="1"/>
          </p:cNvSpPr>
          <p:nvPr/>
        </p:nvSpPr>
        <p:spPr bwMode="auto">
          <a:xfrm>
            <a:off x="5004048" y="2603037"/>
            <a:ext cx="647700"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a-ES"/>
          </a:p>
        </p:txBody>
      </p:sp>
    </p:spTree>
    <p:extLst>
      <p:ext uri="{BB962C8B-B14F-4D97-AF65-F5344CB8AC3E}">
        <p14:creationId xmlns:p14="http://schemas.microsoft.com/office/powerpoint/2010/main" val="1416870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Verdana" pitchFamily="34" charset="0"/>
              </a:defRPr>
            </a:lvl1pPr>
            <a:lvl2pPr marL="742950" indent="-285750">
              <a:defRPr sz="1600">
                <a:solidFill>
                  <a:schemeClr val="tx1"/>
                </a:solidFill>
                <a:latin typeface="Verdana" pitchFamily="34" charset="0"/>
              </a:defRPr>
            </a:lvl2pPr>
            <a:lvl3pPr marL="1143000" indent="-228600">
              <a:defRPr sz="1600">
                <a:solidFill>
                  <a:schemeClr val="tx1"/>
                </a:solidFill>
                <a:latin typeface="Verdana" pitchFamily="34" charset="0"/>
              </a:defRPr>
            </a:lvl3pPr>
            <a:lvl4pPr marL="1600200" indent="-228600">
              <a:defRPr sz="1600">
                <a:solidFill>
                  <a:schemeClr val="tx1"/>
                </a:solidFill>
                <a:latin typeface="Verdana" pitchFamily="34" charset="0"/>
              </a:defRPr>
            </a:lvl4pPr>
            <a:lvl5pPr marL="2057400" indent="-22860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ctr">
              <a:spcBef>
                <a:spcPct val="50000"/>
              </a:spcBef>
            </a:pPr>
            <a:r>
              <a:rPr lang="ca-ES" sz="2000" b="1">
                <a:solidFill>
                  <a:schemeClr val="bg1"/>
                </a:solidFill>
              </a:rPr>
              <a:t>Llars i habitatge. Creixement i dimensionat.</a:t>
            </a:r>
          </a:p>
        </p:txBody>
      </p:sp>
      <p:sp>
        <p:nvSpPr>
          <p:cNvPr id="37895" name="Text Box 8"/>
          <p:cNvSpPr txBox="1">
            <a:spLocks noChangeArrowheads="1"/>
          </p:cNvSpPr>
          <p:nvPr/>
        </p:nvSpPr>
        <p:spPr bwMode="auto">
          <a:xfrm>
            <a:off x="5795963" y="1773238"/>
            <a:ext cx="2663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Verdana" pitchFamily="34" charset="0"/>
              </a:defRPr>
            </a:lvl1pPr>
            <a:lvl2pPr marL="742950" indent="-285750">
              <a:defRPr sz="1600">
                <a:solidFill>
                  <a:schemeClr val="tx1"/>
                </a:solidFill>
                <a:latin typeface="Verdana" pitchFamily="34" charset="0"/>
              </a:defRPr>
            </a:lvl2pPr>
            <a:lvl3pPr marL="1143000" indent="-228600">
              <a:defRPr sz="1600">
                <a:solidFill>
                  <a:schemeClr val="tx1"/>
                </a:solidFill>
                <a:latin typeface="Verdana" pitchFamily="34" charset="0"/>
              </a:defRPr>
            </a:lvl3pPr>
            <a:lvl4pPr marL="1600200" indent="-228600">
              <a:defRPr sz="1600">
                <a:solidFill>
                  <a:schemeClr val="tx1"/>
                </a:solidFill>
                <a:latin typeface="Verdana" pitchFamily="34" charset="0"/>
              </a:defRPr>
            </a:lvl4pPr>
            <a:lvl5pPr marL="2057400" indent="-22860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spcBef>
                <a:spcPct val="50000"/>
              </a:spcBef>
            </a:pPr>
            <a:endParaRPr lang="ca-ES"/>
          </a:p>
        </p:txBody>
      </p:sp>
      <p:sp>
        <p:nvSpPr>
          <p:cNvPr id="10" name="Text Box 2"/>
          <p:cNvSpPr txBox="1">
            <a:spLocks noChangeArrowheads="1"/>
          </p:cNvSpPr>
          <p:nvPr/>
        </p:nvSpPr>
        <p:spPr bwMode="auto">
          <a:xfrm>
            <a:off x="0" y="0"/>
            <a:ext cx="9144000" cy="369888"/>
          </a:xfrm>
          <a:prstGeom prst="rect">
            <a:avLst/>
          </a:prstGeom>
          <a:solidFill>
            <a:schemeClr val="bg1">
              <a:lumMod val="65000"/>
            </a:schemeClr>
          </a:solidFill>
          <a:ln w="9525">
            <a:noFill/>
            <a:miter lim="800000"/>
            <a:headEnd/>
            <a:tailEnd/>
          </a:ln>
        </p:spPr>
        <p:txBody>
          <a:bodyPr>
            <a:spAutoFit/>
          </a:bodyPr>
          <a:lstStyle/>
          <a:p>
            <a:pPr algn="ctr" eaLnBrk="1" hangingPunct="1">
              <a:spcBef>
                <a:spcPct val="50000"/>
              </a:spcBef>
              <a:defRPr/>
            </a:pPr>
            <a:r>
              <a:rPr lang="ca-ES" sz="1800" b="1" dirty="0" smtClean="0">
                <a:solidFill>
                  <a:schemeClr val="bg1"/>
                </a:solidFill>
              </a:rPr>
              <a:t>Habitatge públic a Castellar del Vallès</a:t>
            </a:r>
            <a:endParaRPr lang="ca-ES" sz="1800" b="1" dirty="0">
              <a:solidFill>
                <a:schemeClr val="bg1"/>
              </a:solidFill>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6347005"/>
            <a:ext cx="841477" cy="40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3"/>
          <p:cNvSpPr txBox="1">
            <a:spLocks noChangeArrowheads="1"/>
          </p:cNvSpPr>
          <p:nvPr/>
        </p:nvSpPr>
        <p:spPr bwMode="auto">
          <a:xfrm>
            <a:off x="167588" y="476672"/>
            <a:ext cx="84956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80975">
              <a:defRPr sz="1600">
                <a:solidFill>
                  <a:schemeClr val="tx1"/>
                </a:solidFill>
                <a:latin typeface="Verdana" pitchFamily="34" charset="0"/>
              </a:defRPr>
            </a:lvl1pPr>
            <a:lvl2pPr marL="742950" indent="-285750" defTabSz="180975">
              <a:defRPr sz="1600">
                <a:solidFill>
                  <a:schemeClr val="tx1"/>
                </a:solidFill>
                <a:latin typeface="Verdana" pitchFamily="34" charset="0"/>
              </a:defRPr>
            </a:lvl2pPr>
            <a:lvl3pPr marL="714375" defTabSz="180975">
              <a:defRPr sz="1600">
                <a:solidFill>
                  <a:schemeClr val="tx1"/>
                </a:solidFill>
                <a:latin typeface="Verdana" pitchFamily="34" charset="0"/>
              </a:defRPr>
            </a:lvl3pPr>
            <a:lvl4pPr marL="1600200" indent="-228600" defTabSz="180975">
              <a:defRPr sz="1600">
                <a:solidFill>
                  <a:schemeClr val="tx1"/>
                </a:solidFill>
                <a:latin typeface="Verdana" pitchFamily="34" charset="0"/>
              </a:defRPr>
            </a:lvl4pPr>
            <a:lvl5pPr marL="2057400" indent="-228600" defTabSz="180975">
              <a:defRPr sz="1600">
                <a:solidFill>
                  <a:schemeClr val="tx1"/>
                </a:solidFill>
                <a:latin typeface="Verdana" pitchFamily="34" charset="0"/>
              </a:defRPr>
            </a:lvl5pPr>
            <a:lvl6pPr marL="2514600" indent="-228600" defTabSz="180975" eaLnBrk="0" fontAlgn="base" hangingPunct="0">
              <a:spcBef>
                <a:spcPct val="0"/>
              </a:spcBef>
              <a:spcAft>
                <a:spcPct val="0"/>
              </a:spcAft>
              <a:defRPr sz="1600">
                <a:solidFill>
                  <a:schemeClr val="tx1"/>
                </a:solidFill>
                <a:latin typeface="Verdana" pitchFamily="34" charset="0"/>
              </a:defRPr>
            </a:lvl6pPr>
            <a:lvl7pPr marL="2971800" indent="-228600" defTabSz="180975" eaLnBrk="0" fontAlgn="base" hangingPunct="0">
              <a:spcBef>
                <a:spcPct val="0"/>
              </a:spcBef>
              <a:spcAft>
                <a:spcPct val="0"/>
              </a:spcAft>
              <a:defRPr sz="1600">
                <a:solidFill>
                  <a:schemeClr val="tx1"/>
                </a:solidFill>
                <a:latin typeface="Verdana" pitchFamily="34" charset="0"/>
              </a:defRPr>
            </a:lvl7pPr>
            <a:lvl8pPr marL="3429000" indent="-228600" defTabSz="180975" eaLnBrk="0" fontAlgn="base" hangingPunct="0">
              <a:spcBef>
                <a:spcPct val="0"/>
              </a:spcBef>
              <a:spcAft>
                <a:spcPct val="0"/>
              </a:spcAft>
              <a:defRPr sz="1600">
                <a:solidFill>
                  <a:schemeClr val="tx1"/>
                </a:solidFill>
                <a:latin typeface="Verdana" pitchFamily="34" charset="0"/>
              </a:defRPr>
            </a:lvl8pPr>
            <a:lvl9pPr marL="3886200" indent="-228600" defTabSz="180975" eaLnBrk="0" fontAlgn="base" hangingPunct="0">
              <a:spcBef>
                <a:spcPct val="0"/>
              </a:spcBef>
              <a:spcAft>
                <a:spcPct val="0"/>
              </a:spcAft>
              <a:defRPr sz="1600">
                <a:solidFill>
                  <a:schemeClr val="tx1"/>
                </a:solidFill>
                <a:latin typeface="Verdana" pitchFamily="34" charset="0"/>
              </a:defRPr>
            </a:lvl9pPr>
          </a:lstStyle>
          <a:p>
            <a:pPr algn="ctr"/>
            <a:r>
              <a:rPr lang="ca-ES" sz="2400" b="1" dirty="0" smtClean="0">
                <a:solidFill>
                  <a:srgbClr val="3C0BB5"/>
                </a:solidFill>
                <a:latin typeface="+mj-lt"/>
              </a:rPr>
              <a:t> Oferta de compra i lloguer segons tipologia i règim</a:t>
            </a:r>
            <a:r>
              <a:rPr lang="es-ES" sz="2400" b="1" dirty="0" smtClean="0">
                <a:solidFill>
                  <a:srgbClr val="3C0BB5"/>
                </a:solidFill>
                <a:latin typeface="+mj-lt"/>
              </a:rPr>
              <a:t>:</a:t>
            </a:r>
            <a:r>
              <a:rPr lang="es-ES" sz="1800" b="1" dirty="0">
                <a:latin typeface="+mj-lt"/>
              </a:rPr>
              <a:t>	</a:t>
            </a:r>
            <a:endParaRPr lang="ca-ES" sz="1200" i="1" dirty="0">
              <a:latin typeface="+mn-lt"/>
              <a:ea typeface="Verdana" pitchFamily="34" charset="0"/>
              <a:cs typeface="Verdana" pitchFamily="34" charset="0"/>
            </a:endParaRPr>
          </a:p>
          <a:p>
            <a:r>
              <a:rPr lang="es-ES" dirty="0">
                <a:latin typeface="+mj-lt"/>
              </a:rPr>
              <a:t>			</a:t>
            </a:r>
            <a:endParaRPr lang="ca-ES" dirty="0">
              <a:latin typeface="+mj-lt"/>
            </a:endParaRPr>
          </a:p>
          <a:p>
            <a:endParaRPr lang="ca-ES" b="1" dirty="0">
              <a:solidFill>
                <a:srgbClr val="000066"/>
              </a:solidFill>
            </a:endParaRPr>
          </a:p>
        </p:txBody>
      </p:sp>
      <p:sp>
        <p:nvSpPr>
          <p:cNvPr id="2" name="Rectangle 1"/>
          <p:cNvSpPr/>
          <p:nvPr/>
        </p:nvSpPr>
        <p:spPr>
          <a:xfrm>
            <a:off x="633524" y="6277464"/>
            <a:ext cx="3759684" cy="307777"/>
          </a:xfrm>
          <a:prstGeom prst="rect">
            <a:avLst/>
          </a:prstGeom>
        </p:spPr>
        <p:txBody>
          <a:bodyPr wrap="none">
            <a:spAutoFit/>
          </a:bodyPr>
          <a:lstStyle/>
          <a:p>
            <a:r>
              <a:rPr lang="es-ES" sz="1400" i="1" dirty="0"/>
              <a:t>(</a:t>
            </a:r>
            <a:r>
              <a:rPr lang="ca-ES" sz="1400" i="1" dirty="0">
                <a:ea typeface="Verdana" pitchFamily="34" charset="0"/>
                <a:cs typeface="Verdana" pitchFamily="34" charset="0"/>
              </a:rPr>
              <a:t>Font: </a:t>
            </a:r>
            <a:r>
              <a:rPr lang="ca-ES" sz="1400" i="1" dirty="0" smtClean="0">
                <a:ea typeface="Verdana" pitchFamily="34" charset="0"/>
                <a:cs typeface="Verdana" pitchFamily="34" charset="0"/>
              </a:rPr>
              <a:t>Actualització memòria social POUM  2020)</a:t>
            </a:r>
            <a:endParaRPr lang="ca-ES" sz="1400" dirty="0"/>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478"/>
          <a:stretch/>
        </p:blipFill>
        <p:spPr bwMode="auto">
          <a:xfrm>
            <a:off x="617703" y="1121732"/>
            <a:ext cx="7908593" cy="5167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927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0239" y="6455924"/>
            <a:ext cx="697461" cy="370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p:cNvSpPr txBox="1">
            <a:spLocks noChangeArrowheads="1"/>
          </p:cNvSpPr>
          <p:nvPr/>
        </p:nvSpPr>
        <p:spPr bwMode="auto">
          <a:xfrm>
            <a:off x="0" y="0"/>
            <a:ext cx="9144000" cy="369888"/>
          </a:xfrm>
          <a:prstGeom prst="rect">
            <a:avLst/>
          </a:prstGeom>
          <a:solidFill>
            <a:schemeClr val="bg1">
              <a:lumMod val="65000"/>
            </a:schemeClr>
          </a:solidFill>
          <a:ln w="9525">
            <a:noFill/>
            <a:miter lim="800000"/>
            <a:headEnd/>
            <a:tailEnd/>
          </a:ln>
        </p:spPr>
        <p:txBody>
          <a:bodyPr>
            <a:spAutoFit/>
          </a:bodyPr>
          <a:lstStyle/>
          <a:p>
            <a:pPr algn="ctr" eaLnBrk="1" hangingPunct="1">
              <a:spcBef>
                <a:spcPct val="50000"/>
              </a:spcBef>
              <a:defRPr/>
            </a:pPr>
            <a:r>
              <a:rPr lang="ca-ES" sz="1800" b="1" dirty="0" smtClean="0">
                <a:solidFill>
                  <a:schemeClr val="bg1"/>
                </a:solidFill>
              </a:rPr>
              <a:t>Habitatge públic a Castellar del Vallès</a:t>
            </a:r>
            <a:endParaRPr lang="ca-ES" sz="1800" b="1" dirty="0">
              <a:solidFill>
                <a:schemeClr val="bg1"/>
              </a:solidFill>
            </a:endParaRPr>
          </a:p>
        </p:txBody>
      </p:sp>
      <p:sp>
        <p:nvSpPr>
          <p:cNvPr id="9" name="Rectangle 58"/>
          <p:cNvSpPr>
            <a:spLocks noChangeArrowheads="1"/>
          </p:cNvSpPr>
          <p:nvPr/>
        </p:nvSpPr>
        <p:spPr bwMode="auto">
          <a:xfrm>
            <a:off x="179512" y="369888"/>
            <a:ext cx="8784975" cy="6523100"/>
          </a:xfrm>
          <a:prstGeom prst="rect">
            <a:avLst/>
          </a:prstGeom>
          <a:noFill/>
          <a:ln w="9525">
            <a:noFill/>
            <a:miter lim="800000"/>
            <a:headEnd/>
            <a:tailEnd/>
          </a:ln>
        </p:spPr>
        <p:txBody>
          <a:bodyPr wrap="square" lIns="56675" tIns="28337" rIns="56675" bIns="28337">
            <a:spAutoFit/>
          </a:bodyPr>
          <a:lstStyle/>
          <a:p>
            <a:pPr marL="211138" indent="-211138" algn="ctr">
              <a:defRPr/>
            </a:pPr>
            <a:r>
              <a:rPr lang="ca-ES" sz="3000" b="1" dirty="0" smtClean="0">
                <a:solidFill>
                  <a:srgbClr val="3C0BB5"/>
                </a:solidFill>
                <a:ea typeface="Verdana" pitchFamily="34" charset="0"/>
                <a:cs typeface="Verdana" pitchFamily="34" charset="0"/>
              </a:rPr>
              <a:t>Perquè fem aquest projecte? </a:t>
            </a:r>
          </a:p>
          <a:p>
            <a:pPr marL="3411538" lvl="7" indent="-211138" algn="just">
              <a:lnSpc>
                <a:spcPts val="2300"/>
              </a:lnSpc>
              <a:defRPr/>
            </a:pPr>
            <a:endParaRPr lang="ca-ES" sz="1100" dirty="0" smtClean="0">
              <a:ea typeface="Verdana" pitchFamily="34" charset="0"/>
              <a:cs typeface="Verdana" pitchFamily="34" charset="0"/>
            </a:endParaRPr>
          </a:p>
          <a:p>
            <a:pPr marL="3486150" lvl="7" indent="-285750" algn="just">
              <a:lnSpc>
                <a:spcPts val="2300"/>
              </a:lnSpc>
              <a:spcAft>
                <a:spcPts val="600"/>
              </a:spcAft>
              <a:buFont typeface="Arial" pitchFamily="34" charset="0"/>
              <a:buChar char="•"/>
              <a:defRPr/>
            </a:pPr>
            <a:r>
              <a:rPr lang="ca-ES" b="1" dirty="0" smtClean="0">
                <a:latin typeface="Arial" pitchFamily="34" charset="0"/>
                <a:ea typeface="Verdana" pitchFamily="34" charset="0"/>
                <a:cs typeface="Arial" pitchFamily="34" charset="0"/>
              </a:rPr>
              <a:t>Necessitat ineludible d’habitatge al municipi i situació insostenible del mercat de lloguer</a:t>
            </a:r>
          </a:p>
          <a:p>
            <a:pPr marL="3543300" lvl="7" indent="-342900" algn="just">
              <a:spcAft>
                <a:spcPts val="600"/>
              </a:spcAft>
              <a:buFont typeface="Arial" pitchFamily="34" charset="0"/>
              <a:buChar char="•"/>
              <a:defRPr/>
            </a:pPr>
            <a:endParaRPr lang="ca-ES" sz="1600" dirty="0" smtClean="0">
              <a:latin typeface="Arial" pitchFamily="34" charset="0"/>
              <a:ea typeface="Verdana" pitchFamily="34" charset="0"/>
              <a:cs typeface="Arial" pitchFamily="34" charset="0"/>
            </a:endParaRPr>
          </a:p>
          <a:p>
            <a:pPr marL="3543300" lvl="7" indent="-342900" algn="just">
              <a:lnSpc>
                <a:spcPts val="2300"/>
              </a:lnSpc>
              <a:spcAft>
                <a:spcPts val="600"/>
              </a:spcAft>
              <a:buFont typeface="Arial" pitchFamily="34" charset="0"/>
              <a:buChar char="•"/>
              <a:defRPr/>
            </a:pPr>
            <a:r>
              <a:rPr lang="ca-ES" u="sng" dirty="0" smtClean="0">
                <a:latin typeface="Arial" pitchFamily="34" charset="0"/>
                <a:ea typeface="Verdana" pitchFamily="34" charset="0"/>
                <a:cs typeface="Arial" pitchFamily="34" charset="0"/>
              </a:rPr>
              <a:t>Preu mitjà de lloguer:</a:t>
            </a:r>
          </a:p>
          <a:p>
            <a:pPr marL="4000500" lvl="8" indent="-342900" algn="just">
              <a:lnSpc>
                <a:spcPct val="150000"/>
              </a:lnSpc>
              <a:spcAft>
                <a:spcPts val="600"/>
              </a:spcAft>
              <a:buFont typeface="Arial" pitchFamily="34" charset="0"/>
              <a:buChar char="•"/>
              <a:defRPr/>
            </a:pPr>
            <a:r>
              <a:rPr lang="ca-ES" dirty="0" err="1" smtClean="0">
                <a:latin typeface="Arial" pitchFamily="34" charset="0"/>
                <a:ea typeface="Verdana" pitchFamily="34" charset="0"/>
                <a:cs typeface="Arial" pitchFamily="34" charset="0"/>
              </a:rPr>
              <a:t>Incasòl</a:t>
            </a:r>
            <a:r>
              <a:rPr lang="ca-ES" dirty="0" smtClean="0">
                <a:latin typeface="Arial" pitchFamily="34" charset="0"/>
                <a:ea typeface="Verdana" pitchFamily="34" charset="0"/>
                <a:cs typeface="Arial" pitchFamily="34" charset="0"/>
              </a:rPr>
              <a:t>: </a:t>
            </a:r>
            <a:r>
              <a:rPr lang="ca-ES" b="1" dirty="0" smtClean="0">
                <a:latin typeface="Arial" pitchFamily="34" charset="0"/>
                <a:ea typeface="Verdana" pitchFamily="34" charset="0"/>
                <a:cs typeface="Arial" pitchFamily="34" charset="0"/>
              </a:rPr>
              <a:t>700 €/mes + despeses</a:t>
            </a:r>
            <a:endParaRPr lang="ca-ES" sz="800" b="1" dirty="0" smtClean="0">
              <a:latin typeface="Arial" pitchFamily="34" charset="0"/>
              <a:ea typeface="Verdana" pitchFamily="34" charset="0"/>
              <a:cs typeface="Arial" pitchFamily="34" charset="0"/>
            </a:endParaRPr>
          </a:p>
          <a:p>
            <a:pPr lvl="8" algn="just">
              <a:lnSpc>
                <a:spcPct val="150000"/>
              </a:lnSpc>
              <a:spcAft>
                <a:spcPts val="600"/>
              </a:spcAft>
              <a:defRPr/>
            </a:pPr>
            <a:r>
              <a:rPr lang="ca-ES" dirty="0" smtClean="0">
                <a:latin typeface="Arial" pitchFamily="34" charset="0"/>
                <a:ea typeface="Verdana" pitchFamily="34" charset="0"/>
                <a:cs typeface="Arial" pitchFamily="34" charset="0"/>
              </a:rPr>
              <a:t>Increment preu del lloguer de 2013-2022: </a:t>
            </a:r>
            <a:r>
              <a:rPr lang="ca-ES" b="1" dirty="0" smtClean="0">
                <a:latin typeface="Arial" pitchFamily="34" charset="0"/>
                <a:ea typeface="Verdana" pitchFamily="34" charset="0"/>
                <a:cs typeface="Arial" pitchFamily="34" charset="0"/>
              </a:rPr>
              <a:t>+35%</a:t>
            </a:r>
          </a:p>
          <a:p>
            <a:pPr marL="3543300" lvl="7" indent="-342900" algn="just">
              <a:spcAft>
                <a:spcPts val="600"/>
              </a:spcAft>
              <a:buFont typeface="Arial" pitchFamily="34" charset="0"/>
              <a:buChar char="•"/>
              <a:defRPr/>
            </a:pPr>
            <a:endParaRPr lang="ca-ES" sz="1600" dirty="0" smtClean="0">
              <a:latin typeface="Arial" pitchFamily="34" charset="0"/>
              <a:ea typeface="Verdana" pitchFamily="34" charset="0"/>
              <a:cs typeface="Arial" pitchFamily="34" charset="0"/>
            </a:endParaRPr>
          </a:p>
          <a:p>
            <a:pPr marL="3543300" lvl="7" indent="-342900" algn="just">
              <a:lnSpc>
                <a:spcPts val="2300"/>
              </a:lnSpc>
              <a:spcAft>
                <a:spcPts val="600"/>
              </a:spcAft>
              <a:buFont typeface="Arial" pitchFamily="34" charset="0"/>
              <a:buChar char="•"/>
              <a:defRPr/>
            </a:pPr>
            <a:r>
              <a:rPr lang="ca-ES" b="1" dirty="0" smtClean="0">
                <a:latin typeface="Arial" pitchFamily="34" charset="0"/>
                <a:ea typeface="Verdana" pitchFamily="34" charset="0"/>
                <a:cs typeface="Arial" pitchFamily="34" charset="0"/>
              </a:rPr>
              <a:t>Oferta insuficient de lloguer </a:t>
            </a:r>
            <a:r>
              <a:rPr lang="ca-ES" dirty="0" smtClean="0">
                <a:latin typeface="Arial" pitchFamily="34" charset="0"/>
                <a:ea typeface="Verdana" pitchFamily="34" charset="0"/>
                <a:cs typeface="Arial" pitchFamily="34" charset="0"/>
              </a:rPr>
              <a:t>a Castellar, per sota de la mitjana comarcal i de Catalunya.</a:t>
            </a:r>
          </a:p>
          <a:p>
            <a:pPr marL="3543300" lvl="7" indent="-342900" algn="just">
              <a:lnSpc>
                <a:spcPts val="2300"/>
              </a:lnSpc>
              <a:spcAft>
                <a:spcPts val="600"/>
              </a:spcAft>
              <a:buFont typeface="Arial" pitchFamily="34" charset="0"/>
              <a:buChar char="•"/>
              <a:defRPr/>
            </a:pPr>
            <a:endParaRPr lang="ca-ES" sz="1600" dirty="0">
              <a:latin typeface="Arial" pitchFamily="34" charset="0"/>
              <a:ea typeface="Verdana" pitchFamily="34" charset="0"/>
              <a:cs typeface="Arial" pitchFamily="34" charset="0"/>
            </a:endParaRPr>
          </a:p>
          <a:p>
            <a:pPr marL="3543300" lvl="7" indent="-342900" algn="just">
              <a:lnSpc>
                <a:spcPts val="2300"/>
              </a:lnSpc>
              <a:spcAft>
                <a:spcPts val="600"/>
              </a:spcAft>
              <a:buFont typeface="Arial" pitchFamily="34" charset="0"/>
              <a:buChar char="•"/>
              <a:defRPr/>
            </a:pPr>
            <a:r>
              <a:rPr lang="ca-ES" dirty="0" smtClean="0">
                <a:latin typeface="Arial" pitchFamily="34" charset="0"/>
                <a:ea typeface="Verdana" pitchFamily="34" charset="0"/>
                <a:cs typeface="Arial" pitchFamily="34" charset="0"/>
              </a:rPr>
              <a:t>Expulsió </a:t>
            </a:r>
            <a:r>
              <a:rPr lang="ca-ES" dirty="0">
                <a:latin typeface="Arial" pitchFamily="34" charset="0"/>
                <a:ea typeface="Verdana" pitchFamily="34" charset="0"/>
                <a:cs typeface="Arial" pitchFamily="34" charset="0"/>
              </a:rPr>
              <a:t>de </a:t>
            </a:r>
            <a:r>
              <a:rPr lang="ca-ES" dirty="0" err="1">
                <a:latin typeface="Arial" pitchFamily="34" charset="0"/>
                <a:ea typeface="Verdana" pitchFamily="34" charset="0"/>
                <a:cs typeface="Arial" pitchFamily="34" charset="0"/>
              </a:rPr>
              <a:t>Castellarencs</a:t>
            </a:r>
            <a:r>
              <a:rPr lang="ca-ES" dirty="0">
                <a:latin typeface="Arial" pitchFamily="34" charset="0"/>
                <a:ea typeface="Verdana" pitchFamily="34" charset="0"/>
                <a:cs typeface="Arial" pitchFamily="34" charset="0"/>
              </a:rPr>
              <a:t> a altres municipis i impossibilitat d’emancipació dels joves</a:t>
            </a:r>
            <a:r>
              <a:rPr lang="ca-ES" dirty="0" smtClean="0">
                <a:latin typeface="Arial" pitchFamily="34" charset="0"/>
                <a:ea typeface="Verdana" pitchFamily="34" charset="0"/>
                <a:cs typeface="Arial" pitchFamily="34" charset="0"/>
              </a:rPr>
              <a:t>.</a:t>
            </a:r>
          </a:p>
          <a:p>
            <a:pPr marL="3543300" lvl="7" indent="-342900" algn="just">
              <a:lnSpc>
                <a:spcPts val="2300"/>
              </a:lnSpc>
              <a:spcAft>
                <a:spcPts val="600"/>
              </a:spcAft>
              <a:buFont typeface="Arial" pitchFamily="34" charset="0"/>
              <a:buChar char="•"/>
              <a:defRPr/>
            </a:pPr>
            <a:endParaRPr lang="ca-ES" sz="1600" dirty="0">
              <a:latin typeface="Arial" pitchFamily="34" charset="0"/>
              <a:ea typeface="Verdana" pitchFamily="34" charset="0"/>
              <a:cs typeface="Arial" pitchFamily="34" charset="0"/>
            </a:endParaRPr>
          </a:p>
          <a:p>
            <a:pPr marL="3543300" lvl="7" indent="-342900" algn="just">
              <a:lnSpc>
                <a:spcPts val="2300"/>
              </a:lnSpc>
              <a:spcAft>
                <a:spcPts val="600"/>
              </a:spcAft>
              <a:buFont typeface="Arial" pitchFamily="34" charset="0"/>
              <a:buChar char="•"/>
              <a:defRPr/>
            </a:pPr>
            <a:r>
              <a:rPr lang="ca-ES" dirty="0" smtClean="0">
                <a:latin typeface="Arial" pitchFamily="34" charset="0"/>
                <a:ea typeface="Verdana" pitchFamily="34" charset="0"/>
                <a:cs typeface="Arial" pitchFamily="34" charset="0"/>
              </a:rPr>
              <a:t>Llistat de </a:t>
            </a:r>
            <a:r>
              <a:rPr lang="ca-ES" b="1" dirty="0" smtClean="0">
                <a:latin typeface="Arial" pitchFamily="34" charset="0"/>
                <a:ea typeface="Verdana" pitchFamily="34" charset="0"/>
                <a:cs typeface="Arial" pitchFamily="34" charset="0"/>
              </a:rPr>
              <a:t>500 peticionaris de pisos d’HPO </a:t>
            </a:r>
            <a:r>
              <a:rPr lang="ca-ES" dirty="0" smtClean="0">
                <a:latin typeface="Arial" pitchFamily="34" charset="0"/>
                <a:ea typeface="Verdana" pitchFamily="34" charset="0"/>
                <a:cs typeface="Arial" pitchFamily="34" charset="0"/>
              </a:rPr>
              <a:t>al municipi, que no podem donar resposta.</a:t>
            </a:r>
            <a:endParaRPr lang="ca-ES" sz="800" dirty="0">
              <a:ea typeface="Verdana" pitchFamily="34" charset="0"/>
              <a:cs typeface="Verdana" pitchFamily="34" charset="0"/>
            </a:endParaRPr>
          </a:p>
          <a:p>
            <a:pPr marL="3411538" lvl="7" indent="-211138" algn="just">
              <a:lnSpc>
                <a:spcPts val="2300"/>
              </a:lnSpc>
              <a:defRPr/>
            </a:pPr>
            <a:r>
              <a:rPr lang="ca-ES" sz="1600" dirty="0" smtClean="0">
                <a:ea typeface="Verdana" pitchFamily="34" charset="0"/>
                <a:cs typeface="Verdana" pitchFamily="34" charset="0"/>
              </a:rPr>
              <a:t>	</a:t>
            </a:r>
            <a:endParaRPr lang="ca-ES" sz="1600" dirty="0">
              <a:ea typeface="Verdana" pitchFamily="34" charset="0"/>
              <a:cs typeface="Verdana" pitchFamily="34"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67" t="1344" r="3241" b="1383"/>
          <a:stretch/>
        </p:blipFill>
        <p:spPr bwMode="auto">
          <a:xfrm>
            <a:off x="148924" y="1052736"/>
            <a:ext cx="3198940" cy="5696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nys 1"/>
          <p:cNvSpPr/>
          <p:nvPr/>
        </p:nvSpPr>
        <p:spPr>
          <a:xfrm>
            <a:off x="8149077" y="3280116"/>
            <a:ext cx="648072" cy="133920"/>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2246172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0239" y="6455924"/>
            <a:ext cx="697461" cy="370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p:cNvSpPr txBox="1">
            <a:spLocks noChangeArrowheads="1"/>
          </p:cNvSpPr>
          <p:nvPr/>
        </p:nvSpPr>
        <p:spPr bwMode="auto">
          <a:xfrm>
            <a:off x="0" y="0"/>
            <a:ext cx="9144000" cy="369888"/>
          </a:xfrm>
          <a:prstGeom prst="rect">
            <a:avLst/>
          </a:prstGeom>
          <a:solidFill>
            <a:schemeClr val="bg1">
              <a:lumMod val="65000"/>
            </a:schemeClr>
          </a:solidFill>
          <a:ln w="9525">
            <a:noFill/>
            <a:miter lim="800000"/>
            <a:headEnd/>
            <a:tailEnd/>
          </a:ln>
        </p:spPr>
        <p:txBody>
          <a:bodyPr>
            <a:spAutoFit/>
          </a:bodyPr>
          <a:lstStyle/>
          <a:p>
            <a:pPr algn="ctr" eaLnBrk="1" hangingPunct="1">
              <a:spcBef>
                <a:spcPct val="50000"/>
              </a:spcBef>
              <a:defRPr/>
            </a:pPr>
            <a:r>
              <a:rPr lang="ca-ES" sz="1800" b="1" dirty="0" smtClean="0">
                <a:solidFill>
                  <a:schemeClr val="bg1"/>
                </a:solidFill>
              </a:rPr>
              <a:t>Habitatge públic a Castellar del Vallès</a:t>
            </a:r>
            <a:endParaRPr lang="ca-ES" sz="1800" b="1" dirty="0">
              <a:solidFill>
                <a:schemeClr val="bg1"/>
              </a:solidFill>
            </a:endParaRPr>
          </a:p>
        </p:txBody>
      </p:sp>
      <p:sp>
        <p:nvSpPr>
          <p:cNvPr id="9" name="Rectangle 58"/>
          <p:cNvSpPr>
            <a:spLocks noChangeArrowheads="1"/>
          </p:cNvSpPr>
          <p:nvPr/>
        </p:nvSpPr>
        <p:spPr bwMode="auto">
          <a:xfrm>
            <a:off x="179512" y="369888"/>
            <a:ext cx="8499457" cy="5935760"/>
          </a:xfrm>
          <a:prstGeom prst="rect">
            <a:avLst/>
          </a:prstGeom>
          <a:noFill/>
          <a:ln w="9525">
            <a:noFill/>
            <a:miter lim="800000"/>
            <a:headEnd/>
            <a:tailEnd/>
          </a:ln>
        </p:spPr>
        <p:txBody>
          <a:bodyPr wrap="square" lIns="56675" tIns="28337" rIns="56675" bIns="28337">
            <a:spAutoFit/>
          </a:bodyPr>
          <a:lstStyle/>
          <a:p>
            <a:pPr marL="211138" indent="-211138" algn="ctr">
              <a:defRPr/>
            </a:pPr>
            <a:r>
              <a:rPr lang="ca-ES" sz="3000" b="1" dirty="0" smtClean="0">
                <a:solidFill>
                  <a:srgbClr val="3C0BB5"/>
                </a:solidFill>
                <a:latin typeface="+mj-lt"/>
                <a:ea typeface="Verdana" pitchFamily="34" charset="0"/>
                <a:cs typeface="Arial" pitchFamily="34" charset="0"/>
              </a:rPr>
              <a:t>Perquè fem aquest projecte? </a:t>
            </a:r>
          </a:p>
          <a:p>
            <a:pPr marL="211138" indent="-211138" algn="ctr">
              <a:defRPr/>
            </a:pPr>
            <a:endParaRPr lang="ca-ES" sz="3000" b="1" dirty="0" smtClean="0">
              <a:solidFill>
                <a:srgbClr val="3C0BB5"/>
              </a:solidFill>
              <a:ea typeface="Verdana" pitchFamily="34" charset="0"/>
              <a:cs typeface="Verdana" pitchFamily="34" charset="0"/>
            </a:endParaRPr>
          </a:p>
          <a:p>
            <a:pPr marL="3486150" lvl="7" indent="-285750" algn="just">
              <a:buFont typeface="Arial" pitchFamily="34" charset="0"/>
              <a:buChar char="•"/>
              <a:defRPr/>
            </a:pPr>
            <a:r>
              <a:rPr lang="ca-ES" b="1" dirty="0" smtClean="0">
                <a:latin typeface="Arial" pitchFamily="34" charset="0"/>
                <a:ea typeface="Verdana" pitchFamily="34" charset="0"/>
                <a:cs typeface="Arial" pitchFamily="34" charset="0"/>
              </a:rPr>
              <a:t>Reducció</a:t>
            </a:r>
            <a:r>
              <a:rPr lang="ca-ES" dirty="0" smtClean="0">
                <a:latin typeface="Arial" pitchFamily="34" charset="0"/>
                <a:ea typeface="Verdana" pitchFamily="34" charset="0"/>
                <a:cs typeface="Arial" pitchFamily="34" charset="0"/>
              </a:rPr>
              <a:t> dels pisos de la borsa de mediació municipal de</a:t>
            </a:r>
            <a:r>
              <a:rPr lang="ca-ES" b="1" dirty="0" smtClean="0">
                <a:latin typeface="Arial" pitchFamily="34" charset="0"/>
                <a:ea typeface="Verdana" pitchFamily="34" charset="0"/>
                <a:cs typeface="Arial" pitchFamily="34" charset="0"/>
              </a:rPr>
              <a:t> 105 a 65 habitatges</a:t>
            </a:r>
            <a:r>
              <a:rPr lang="ca-ES" dirty="0" smtClean="0">
                <a:latin typeface="Arial" pitchFamily="34" charset="0"/>
                <a:ea typeface="Verdana" pitchFamily="34" charset="0"/>
                <a:cs typeface="Arial" pitchFamily="34" charset="0"/>
              </a:rPr>
              <a:t> degut a les tensions del mercat.</a:t>
            </a:r>
          </a:p>
          <a:p>
            <a:pPr lvl="7" algn="just">
              <a:defRPr/>
            </a:pPr>
            <a:endParaRPr lang="ca-ES" sz="2000" dirty="0" smtClean="0">
              <a:latin typeface="Arial" pitchFamily="34" charset="0"/>
              <a:ea typeface="Verdana" pitchFamily="34" charset="0"/>
              <a:cs typeface="Arial" pitchFamily="34" charset="0"/>
            </a:endParaRPr>
          </a:p>
          <a:p>
            <a:pPr marL="3486150" lvl="7" indent="-285750" algn="just">
              <a:buFont typeface="Arial" pitchFamily="34" charset="0"/>
              <a:buChar char="•"/>
              <a:defRPr/>
            </a:pPr>
            <a:r>
              <a:rPr lang="ca-ES" dirty="0">
                <a:latin typeface="Arial" pitchFamily="34" charset="0"/>
                <a:ea typeface="Verdana" pitchFamily="34" charset="0"/>
                <a:cs typeface="Arial" pitchFamily="34" charset="0"/>
              </a:rPr>
              <a:t> </a:t>
            </a:r>
            <a:r>
              <a:rPr lang="ca-ES" dirty="0" smtClean="0">
                <a:latin typeface="Arial" pitchFamily="34" charset="0"/>
                <a:ea typeface="Verdana" pitchFamily="34" charset="0"/>
                <a:cs typeface="Arial" pitchFamily="34" charset="0"/>
              </a:rPr>
              <a:t>Cap </a:t>
            </a:r>
            <a:r>
              <a:rPr lang="ca-ES" dirty="0">
                <a:latin typeface="Arial" pitchFamily="34" charset="0"/>
                <a:ea typeface="Verdana" pitchFamily="34" charset="0"/>
                <a:cs typeface="Arial" pitchFamily="34" charset="0"/>
              </a:rPr>
              <a:t>iniciativa de construcció (privada) contempla habitatges de </a:t>
            </a:r>
            <a:r>
              <a:rPr lang="ca-ES" dirty="0" smtClean="0">
                <a:latin typeface="Arial" pitchFamily="34" charset="0"/>
                <a:ea typeface="Verdana" pitchFamily="34" charset="0"/>
                <a:cs typeface="Arial" pitchFamily="34" charset="0"/>
              </a:rPr>
              <a:t>lloguer.</a:t>
            </a:r>
          </a:p>
          <a:p>
            <a:pPr lvl="7" algn="just">
              <a:defRPr/>
            </a:pPr>
            <a:endParaRPr lang="ca-ES" sz="2000" dirty="0">
              <a:latin typeface="Arial" pitchFamily="34" charset="0"/>
              <a:ea typeface="Verdana" pitchFamily="34" charset="0"/>
              <a:cs typeface="Arial" pitchFamily="34" charset="0"/>
            </a:endParaRPr>
          </a:p>
          <a:p>
            <a:pPr marL="3486150" lvl="7" indent="-285750" algn="just">
              <a:buFont typeface="Arial" pitchFamily="34" charset="0"/>
              <a:buChar char="•"/>
              <a:defRPr/>
            </a:pPr>
            <a:r>
              <a:rPr lang="ca-ES" dirty="0" smtClean="0">
                <a:latin typeface="Arial" pitchFamily="34" charset="0"/>
                <a:ea typeface="Verdana" pitchFamily="34" charset="0"/>
                <a:cs typeface="Arial" pitchFamily="34" charset="0"/>
              </a:rPr>
              <a:t>La darrera iniciativa pública finalitzada de pisos públics és del </a:t>
            </a:r>
            <a:r>
              <a:rPr lang="ca-ES" b="1" dirty="0" smtClean="0">
                <a:latin typeface="Arial" pitchFamily="34" charset="0"/>
                <a:ea typeface="Verdana" pitchFamily="34" charset="0"/>
                <a:cs typeface="Arial" pitchFamily="34" charset="0"/>
              </a:rPr>
              <a:t>2005. </a:t>
            </a:r>
          </a:p>
          <a:p>
            <a:pPr lvl="7" algn="just">
              <a:defRPr/>
            </a:pPr>
            <a:endParaRPr lang="ca-ES" sz="2000" dirty="0">
              <a:latin typeface="Arial" pitchFamily="34" charset="0"/>
              <a:ea typeface="Verdana" pitchFamily="34" charset="0"/>
              <a:cs typeface="Arial" pitchFamily="34" charset="0"/>
            </a:endParaRPr>
          </a:p>
          <a:p>
            <a:pPr marL="3486150" lvl="7" indent="-285750" algn="just">
              <a:buFont typeface="Arial" pitchFamily="34" charset="0"/>
              <a:buChar char="•"/>
              <a:defRPr/>
            </a:pPr>
            <a:r>
              <a:rPr lang="ca-ES" b="1" dirty="0" smtClean="0">
                <a:latin typeface="Arial" pitchFamily="34" charset="0"/>
                <a:ea typeface="Verdana" pitchFamily="34" charset="0"/>
                <a:cs typeface="Arial" pitchFamily="34" charset="0"/>
              </a:rPr>
              <a:t>Augment</a:t>
            </a:r>
            <a:r>
              <a:rPr lang="ca-ES" dirty="0" smtClean="0">
                <a:latin typeface="Arial" pitchFamily="34" charset="0"/>
                <a:ea typeface="Verdana" pitchFamily="34" charset="0"/>
                <a:cs typeface="Arial" pitchFamily="34" charset="0"/>
              </a:rPr>
              <a:t> acumulatiu de les </a:t>
            </a:r>
            <a:r>
              <a:rPr lang="ca-ES" b="1" dirty="0" smtClean="0">
                <a:latin typeface="Arial" pitchFamily="34" charset="0"/>
                <a:ea typeface="Verdana" pitchFamily="34" charset="0"/>
                <a:cs typeface="Arial" pitchFamily="34" charset="0"/>
              </a:rPr>
              <a:t>ajudes de lloguer a famílies:</a:t>
            </a:r>
          </a:p>
          <a:p>
            <a:pPr marL="3486150" lvl="7" indent="-285750" algn="just">
              <a:buFont typeface="Arial" pitchFamily="34" charset="0"/>
              <a:buChar char="•"/>
              <a:defRPr/>
            </a:pPr>
            <a:endParaRPr lang="ca-ES" sz="800" b="1" dirty="0" smtClean="0">
              <a:latin typeface="Arial" pitchFamily="34" charset="0"/>
              <a:ea typeface="Verdana" pitchFamily="34" charset="0"/>
              <a:cs typeface="Arial" pitchFamily="34" charset="0"/>
            </a:endParaRPr>
          </a:p>
          <a:p>
            <a:pPr marL="3587750" lvl="7" algn="just">
              <a:defRPr/>
            </a:pPr>
            <a:r>
              <a:rPr lang="ca-ES" b="1" dirty="0" smtClean="0">
                <a:latin typeface="Arial" pitchFamily="34" charset="0"/>
                <a:ea typeface="Verdana" pitchFamily="34" charset="0"/>
                <a:cs typeface="Arial" pitchFamily="34" charset="0"/>
              </a:rPr>
              <a:t>	</a:t>
            </a:r>
            <a:r>
              <a:rPr lang="ca-ES" dirty="0" smtClean="0">
                <a:latin typeface="Arial" pitchFamily="34" charset="0"/>
                <a:ea typeface="Verdana" pitchFamily="34" charset="0"/>
                <a:cs typeface="Arial" pitchFamily="34" charset="0"/>
              </a:rPr>
              <a:t>Ajudes lloguer 2006:   </a:t>
            </a:r>
            <a:r>
              <a:rPr lang="ca-ES" b="1" dirty="0" smtClean="0">
                <a:latin typeface="Arial" pitchFamily="34" charset="0"/>
                <a:ea typeface="Verdana" pitchFamily="34" charset="0"/>
                <a:cs typeface="Arial" pitchFamily="34" charset="0"/>
              </a:rPr>
              <a:t>40</a:t>
            </a:r>
            <a:r>
              <a:rPr lang="ca-ES" dirty="0" smtClean="0">
                <a:latin typeface="Arial" pitchFamily="34" charset="0"/>
                <a:ea typeface="Verdana" pitchFamily="34" charset="0"/>
                <a:cs typeface="Arial" pitchFamily="34" charset="0"/>
              </a:rPr>
              <a:t> famílies</a:t>
            </a:r>
          </a:p>
          <a:p>
            <a:pPr marL="3587750" lvl="7" algn="just">
              <a:defRPr/>
            </a:pPr>
            <a:r>
              <a:rPr lang="ca-ES" dirty="0" smtClean="0">
                <a:latin typeface="Arial" pitchFamily="34" charset="0"/>
                <a:ea typeface="Verdana" pitchFamily="34" charset="0"/>
                <a:cs typeface="Arial" pitchFamily="34" charset="0"/>
              </a:rPr>
              <a:t>	Ajudes lloguer 2021: </a:t>
            </a:r>
            <a:r>
              <a:rPr lang="ca-ES" b="1" dirty="0" smtClean="0">
                <a:latin typeface="Arial" pitchFamily="34" charset="0"/>
                <a:ea typeface="Verdana" pitchFamily="34" charset="0"/>
                <a:cs typeface="Arial" pitchFamily="34" charset="0"/>
              </a:rPr>
              <a:t>241</a:t>
            </a:r>
            <a:r>
              <a:rPr lang="ca-ES" dirty="0" smtClean="0">
                <a:latin typeface="Arial" pitchFamily="34" charset="0"/>
                <a:ea typeface="Verdana" pitchFamily="34" charset="0"/>
                <a:cs typeface="Arial" pitchFamily="34" charset="0"/>
              </a:rPr>
              <a:t> famílies</a:t>
            </a:r>
          </a:p>
          <a:p>
            <a:pPr marL="3486150" lvl="7" indent="-285750" algn="just">
              <a:buFont typeface="Arial" pitchFamily="34" charset="0"/>
              <a:buChar char="•"/>
              <a:defRPr/>
            </a:pPr>
            <a:endParaRPr lang="ca-ES" sz="2000" dirty="0" smtClean="0">
              <a:latin typeface="Arial" pitchFamily="34" charset="0"/>
              <a:ea typeface="Verdana" pitchFamily="34" charset="0"/>
              <a:cs typeface="Arial" pitchFamily="34" charset="0"/>
            </a:endParaRPr>
          </a:p>
          <a:p>
            <a:pPr marL="3486150" lvl="7" indent="-285750" algn="just">
              <a:buFont typeface="Arial" pitchFamily="34" charset="0"/>
              <a:buChar char="•"/>
              <a:defRPr/>
            </a:pPr>
            <a:r>
              <a:rPr lang="ca-ES" dirty="0" smtClean="0">
                <a:latin typeface="Arial" pitchFamily="34" charset="0"/>
                <a:ea typeface="Verdana" pitchFamily="34" charset="0"/>
                <a:cs typeface="Arial" pitchFamily="34" charset="0"/>
              </a:rPr>
              <a:t>Aprovació per </a:t>
            </a:r>
            <a:r>
              <a:rPr lang="ca-ES" b="1" dirty="0" smtClean="0">
                <a:latin typeface="Arial" pitchFamily="34" charset="0"/>
                <a:ea typeface="Verdana" pitchFamily="34" charset="0"/>
                <a:cs typeface="Arial" pitchFamily="34" charset="0"/>
              </a:rPr>
              <a:t>unanimitat dels grups polítics </a:t>
            </a:r>
            <a:r>
              <a:rPr lang="ca-ES" dirty="0" smtClean="0">
                <a:latin typeface="Arial" pitchFamily="34" charset="0"/>
                <a:ea typeface="Verdana" pitchFamily="34" charset="0"/>
                <a:cs typeface="Arial" pitchFamily="34" charset="0"/>
              </a:rPr>
              <a:t>del conveni INCASÒL.</a:t>
            </a:r>
            <a:endParaRPr lang="ca-ES" dirty="0">
              <a:latin typeface="Arial" pitchFamily="34" charset="0"/>
              <a:ea typeface="Verdana" pitchFamily="34" charset="0"/>
              <a:cs typeface="Arial" pitchFamily="34"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67" t="1344" r="3241" b="1383"/>
          <a:stretch/>
        </p:blipFill>
        <p:spPr bwMode="auto">
          <a:xfrm>
            <a:off x="145964" y="1052736"/>
            <a:ext cx="3198940" cy="5696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318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144000" cy="369888"/>
          </a:xfrm>
          <a:prstGeom prst="rect">
            <a:avLst/>
          </a:prstGeom>
          <a:solidFill>
            <a:schemeClr val="bg1">
              <a:lumMod val="65000"/>
            </a:schemeClr>
          </a:solidFill>
          <a:ln w="9525">
            <a:noFill/>
            <a:miter lim="800000"/>
            <a:headEnd/>
            <a:tailEnd/>
          </a:ln>
        </p:spPr>
        <p:txBody>
          <a:bodyPr>
            <a:spAutoFit/>
          </a:bodyPr>
          <a:lstStyle/>
          <a:p>
            <a:pPr algn="ctr" eaLnBrk="1" hangingPunct="1">
              <a:spcBef>
                <a:spcPct val="50000"/>
              </a:spcBef>
              <a:defRPr/>
            </a:pPr>
            <a:r>
              <a:rPr lang="ca-ES" sz="1800" b="1" dirty="0" smtClean="0">
                <a:solidFill>
                  <a:schemeClr val="bg1"/>
                </a:solidFill>
              </a:rPr>
              <a:t>Habitatge públic a Castellar del Vallès</a:t>
            </a:r>
            <a:endParaRPr lang="ca-ES" sz="1800" b="1" dirty="0">
              <a:solidFill>
                <a:schemeClr val="bg1"/>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6347005"/>
            <a:ext cx="841477" cy="40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6337717"/>
            <a:ext cx="985493" cy="44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58"/>
          <p:cNvSpPr>
            <a:spLocks noChangeArrowheads="1"/>
          </p:cNvSpPr>
          <p:nvPr/>
        </p:nvSpPr>
        <p:spPr bwMode="auto">
          <a:xfrm>
            <a:off x="323528" y="486929"/>
            <a:ext cx="8568952" cy="5874204"/>
          </a:xfrm>
          <a:prstGeom prst="rect">
            <a:avLst/>
          </a:prstGeom>
          <a:noFill/>
          <a:ln w="9525">
            <a:noFill/>
            <a:miter lim="800000"/>
            <a:headEnd/>
            <a:tailEnd/>
          </a:ln>
        </p:spPr>
        <p:txBody>
          <a:bodyPr wrap="square" lIns="56675" tIns="28337" rIns="56675" bIns="28337">
            <a:spAutoFit/>
          </a:bodyPr>
          <a:lstStyle/>
          <a:p>
            <a:pPr marL="211138" indent="-211138" algn="ctr">
              <a:defRPr/>
            </a:pPr>
            <a:r>
              <a:rPr lang="ca-ES" sz="2600" b="1" dirty="0" smtClean="0">
                <a:solidFill>
                  <a:srgbClr val="3C0BB5"/>
                </a:solidFill>
                <a:latin typeface="Arial" pitchFamily="34" charset="0"/>
                <a:ea typeface="Verdana" pitchFamily="34" charset="0"/>
                <a:cs typeface="Arial" pitchFamily="34" charset="0"/>
              </a:rPr>
              <a:t>Conveni amb INCASÒL preveu:</a:t>
            </a:r>
          </a:p>
          <a:p>
            <a:pPr marL="211138" indent="-211138" algn="ctr">
              <a:defRPr/>
            </a:pPr>
            <a:endParaRPr lang="ca-ES" sz="1600" b="1" dirty="0" smtClean="0">
              <a:solidFill>
                <a:srgbClr val="3C0BB5"/>
              </a:solidFill>
              <a:latin typeface="Arial" pitchFamily="34" charset="0"/>
              <a:ea typeface="Verdana" pitchFamily="34" charset="0"/>
              <a:cs typeface="Arial" pitchFamily="34" charset="0"/>
            </a:endParaRPr>
          </a:p>
          <a:p>
            <a:pPr marL="285750" lvl="0" indent="-285750" algn="just">
              <a:buFont typeface="Arial" pitchFamily="34" charset="0"/>
              <a:buChar char="•"/>
            </a:pPr>
            <a:r>
              <a:rPr lang="ca-ES" sz="1600" dirty="0" smtClean="0">
                <a:latin typeface="Arial" pitchFamily="34" charset="0"/>
                <a:cs typeface="Arial" pitchFamily="34" charset="0"/>
              </a:rPr>
              <a:t>Compra i urbanització per part de l’Ajuntament: cost aproximat de</a:t>
            </a:r>
            <a:r>
              <a:rPr lang="ca-ES" sz="1600" b="1" dirty="0" smtClean="0">
                <a:latin typeface="Arial" pitchFamily="34" charset="0"/>
                <a:cs typeface="Arial" pitchFamily="34" charset="0"/>
              </a:rPr>
              <a:t> </a:t>
            </a:r>
            <a:r>
              <a:rPr lang="ca-ES" sz="1600" b="1" dirty="0">
                <a:latin typeface="Arial" pitchFamily="34" charset="0"/>
                <a:cs typeface="Arial" pitchFamily="34" charset="0"/>
              </a:rPr>
              <a:t>2,5 milions </a:t>
            </a:r>
            <a:r>
              <a:rPr lang="ca-ES" sz="1600" b="1" dirty="0" smtClean="0">
                <a:latin typeface="Arial" pitchFamily="34" charset="0"/>
                <a:cs typeface="Arial" pitchFamily="34" charset="0"/>
              </a:rPr>
              <a:t>d’euros</a:t>
            </a:r>
            <a:endParaRPr lang="ca-ES" sz="1600" dirty="0">
              <a:latin typeface="Arial" pitchFamily="34" charset="0"/>
              <a:cs typeface="Arial" pitchFamily="34" charset="0"/>
            </a:endParaRPr>
          </a:p>
          <a:p>
            <a:pPr marL="211138" indent="-211138" algn="just">
              <a:defRPr/>
            </a:pPr>
            <a:endParaRPr lang="ca-ES" sz="1600" dirty="0">
              <a:latin typeface="Arial" pitchFamily="34" charset="0"/>
              <a:ea typeface="Verdana" pitchFamily="34" charset="0"/>
              <a:cs typeface="Arial" pitchFamily="34" charset="0"/>
            </a:endParaRPr>
          </a:p>
          <a:p>
            <a:pPr marL="285750" lvl="0" indent="-285750" algn="just">
              <a:buFont typeface="Arial" pitchFamily="34" charset="0"/>
              <a:buChar char="•"/>
            </a:pPr>
            <a:r>
              <a:rPr lang="ca-ES" sz="1600" dirty="0" smtClean="0">
                <a:latin typeface="Arial" pitchFamily="34" charset="0"/>
                <a:cs typeface="Arial" pitchFamily="34" charset="0"/>
              </a:rPr>
              <a:t>L’INCASÒL fa una inversió de </a:t>
            </a:r>
            <a:r>
              <a:rPr lang="ca-ES" sz="1600" b="1" dirty="0">
                <a:latin typeface="Arial" pitchFamily="34" charset="0"/>
                <a:cs typeface="Arial" pitchFamily="34" charset="0"/>
              </a:rPr>
              <a:t>10,5 milions d’euros, </a:t>
            </a:r>
            <a:r>
              <a:rPr lang="ca-ES" sz="1600" dirty="0">
                <a:latin typeface="Arial" pitchFamily="34" charset="0"/>
                <a:cs typeface="Arial" pitchFamily="34" charset="0"/>
              </a:rPr>
              <a:t>que donaran lloc a </a:t>
            </a:r>
            <a:r>
              <a:rPr lang="ca-ES" sz="1600" b="1" dirty="0">
                <a:latin typeface="Arial" pitchFamily="34" charset="0"/>
                <a:cs typeface="Arial" pitchFamily="34" charset="0"/>
              </a:rPr>
              <a:t>90 habitatges de 85 m2</a:t>
            </a:r>
            <a:r>
              <a:rPr lang="ca-ES" sz="1600" dirty="0">
                <a:latin typeface="Arial" pitchFamily="34" charset="0"/>
                <a:cs typeface="Arial" pitchFamily="34" charset="0"/>
              </a:rPr>
              <a:t>, els quals s’estableix que han </a:t>
            </a:r>
            <a:r>
              <a:rPr lang="ca-ES" sz="1600" dirty="0" smtClean="0">
                <a:latin typeface="Arial" pitchFamily="34" charset="0"/>
                <a:cs typeface="Arial" pitchFamily="34" charset="0"/>
              </a:rPr>
              <a:t>de </a:t>
            </a:r>
            <a:r>
              <a:rPr lang="ca-ES" sz="1600" dirty="0">
                <a:latin typeface="Arial" pitchFamily="34" charset="0"/>
                <a:cs typeface="Arial" pitchFamily="34" charset="0"/>
              </a:rPr>
              <a:t>ser </a:t>
            </a:r>
            <a:r>
              <a:rPr lang="ca-ES" sz="1600" b="1" dirty="0">
                <a:latin typeface="Arial" pitchFamily="34" charset="0"/>
                <a:cs typeface="Arial" pitchFamily="34" charset="0"/>
              </a:rPr>
              <a:t>de lloguer</a:t>
            </a:r>
            <a:r>
              <a:rPr lang="ca-ES" sz="1600" dirty="0">
                <a:latin typeface="Arial" pitchFamily="34" charset="0"/>
                <a:cs typeface="Arial" pitchFamily="34" charset="0"/>
              </a:rPr>
              <a:t>. </a:t>
            </a:r>
            <a:endParaRPr lang="ca-ES" sz="1600" dirty="0" smtClean="0">
              <a:latin typeface="Arial" pitchFamily="34" charset="0"/>
              <a:cs typeface="Arial" pitchFamily="34" charset="0"/>
            </a:endParaRPr>
          </a:p>
          <a:p>
            <a:pPr marL="285750" lvl="0" indent="-285750" algn="just">
              <a:buFont typeface="Arial" pitchFamily="34" charset="0"/>
              <a:buChar char="•"/>
            </a:pPr>
            <a:endParaRPr lang="ca-ES" sz="1600" dirty="0" smtClean="0">
              <a:latin typeface="Arial" pitchFamily="34" charset="0"/>
              <a:cs typeface="Arial" pitchFamily="34" charset="0"/>
            </a:endParaRPr>
          </a:p>
          <a:p>
            <a:pPr marL="285750" lvl="0" indent="-285750" algn="just">
              <a:buFont typeface="Arial" pitchFamily="34" charset="0"/>
              <a:buChar char="•"/>
            </a:pPr>
            <a:r>
              <a:rPr lang="ca-ES" sz="1600" dirty="0" smtClean="0">
                <a:latin typeface="Arial" pitchFamily="34" charset="0"/>
                <a:cs typeface="Arial" pitchFamily="34" charset="0"/>
              </a:rPr>
              <a:t>Es destinaran 6 habitatges per a necessitats socials contemplats al conveni.</a:t>
            </a:r>
            <a:endParaRPr lang="ca-ES" sz="1600" dirty="0">
              <a:latin typeface="Arial" pitchFamily="34" charset="0"/>
              <a:cs typeface="Arial" pitchFamily="34" charset="0"/>
            </a:endParaRPr>
          </a:p>
          <a:p>
            <a:pPr algn="just">
              <a:defRPr/>
            </a:pPr>
            <a:endParaRPr lang="ca-ES" sz="1600" dirty="0">
              <a:latin typeface="Arial" pitchFamily="34" charset="0"/>
              <a:cs typeface="Arial" pitchFamily="34" charset="0"/>
            </a:endParaRPr>
          </a:p>
          <a:p>
            <a:pPr marL="285750" lvl="0" indent="-285750" algn="just">
              <a:buFont typeface="Arial" pitchFamily="34" charset="0"/>
              <a:buChar char="•"/>
            </a:pPr>
            <a:r>
              <a:rPr lang="ca-ES" sz="1600" dirty="0" smtClean="0">
                <a:latin typeface="Arial" pitchFamily="34" charset="0"/>
                <a:cs typeface="Arial" pitchFamily="34" charset="0"/>
              </a:rPr>
              <a:t>Els </a:t>
            </a:r>
            <a:r>
              <a:rPr lang="ca-ES" sz="1600" b="1" dirty="0">
                <a:latin typeface="Arial" pitchFamily="34" charset="0"/>
                <a:cs typeface="Arial" pitchFamily="34" charset="0"/>
              </a:rPr>
              <a:t>criteris </a:t>
            </a:r>
            <a:r>
              <a:rPr lang="ca-ES" sz="1600" b="1" dirty="0" smtClean="0">
                <a:latin typeface="Arial" pitchFamily="34" charset="0"/>
                <a:cs typeface="Arial" pitchFamily="34" charset="0"/>
              </a:rPr>
              <a:t>d’adjudicació: </a:t>
            </a:r>
            <a:r>
              <a:rPr lang="ca-ES" sz="1600" dirty="0" smtClean="0">
                <a:latin typeface="Arial" pitchFamily="34" charset="0"/>
                <a:cs typeface="Arial" pitchFamily="34" charset="0"/>
              </a:rPr>
              <a:t> </a:t>
            </a:r>
          </a:p>
          <a:p>
            <a:pPr lvl="1" algn="just"/>
            <a:r>
              <a:rPr lang="ca-ES" sz="1600" dirty="0">
                <a:latin typeface="Arial" pitchFamily="34" charset="0"/>
                <a:cs typeface="Arial" pitchFamily="34" charset="0"/>
              </a:rPr>
              <a:t> </a:t>
            </a:r>
            <a:r>
              <a:rPr lang="ca-ES" sz="1600" dirty="0" smtClean="0">
                <a:latin typeface="Arial" pitchFamily="34" charset="0"/>
                <a:cs typeface="Arial" pitchFamily="34" charset="0"/>
              </a:rPr>
              <a:t>   -  Conjuntament entre l’Ajuntament i </a:t>
            </a:r>
            <a:r>
              <a:rPr lang="ca-ES" sz="1600" dirty="0">
                <a:latin typeface="Arial" pitchFamily="34" charset="0"/>
                <a:cs typeface="Arial" pitchFamily="34" charset="0"/>
              </a:rPr>
              <a:t>la </a:t>
            </a:r>
            <a:r>
              <a:rPr lang="ca-ES" sz="1600" dirty="0" smtClean="0">
                <a:latin typeface="Arial" pitchFamily="34" charset="0"/>
                <a:cs typeface="Arial" pitchFamily="34" charset="0"/>
              </a:rPr>
              <a:t>AHC </a:t>
            </a:r>
            <a:endParaRPr lang="ca-ES" sz="1600" dirty="0">
              <a:latin typeface="Arial" pitchFamily="34" charset="0"/>
              <a:cs typeface="Arial" pitchFamily="34" charset="0"/>
            </a:endParaRPr>
          </a:p>
          <a:p>
            <a:pPr lvl="1" algn="just"/>
            <a:r>
              <a:rPr lang="ca-ES" sz="1600" dirty="0" smtClean="0">
                <a:latin typeface="Arial" pitchFamily="34" charset="0"/>
                <a:cs typeface="Arial" pitchFamily="34" charset="0"/>
              </a:rPr>
              <a:t>    -  Contemplarà uns </a:t>
            </a:r>
            <a:r>
              <a:rPr lang="ca-ES" sz="1600" dirty="0">
                <a:latin typeface="Arial" pitchFamily="34" charset="0"/>
                <a:cs typeface="Arial" pitchFamily="34" charset="0"/>
              </a:rPr>
              <a:t>anys mínims </a:t>
            </a:r>
            <a:r>
              <a:rPr lang="ca-ES" sz="1600" b="1" dirty="0">
                <a:latin typeface="Arial" pitchFamily="34" charset="0"/>
                <a:cs typeface="Arial" pitchFamily="34" charset="0"/>
              </a:rPr>
              <a:t>d’empadronament al nostre municipi</a:t>
            </a:r>
            <a:r>
              <a:rPr lang="ca-ES" sz="1600" dirty="0">
                <a:latin typeface="Arial" pitchFamily="34" charset="0"/>
                <a:cs typeface="Arial" pitchFamily="34" charset="0"/>
              </a:rPr>
              <a:t>. </a:t>
            </a:r>
          </a:p>
          <a:p>
            <a:pPr lvl="1" algn="just"/>
            <a:r>
              <a:rPr lang="ca-ES" sz="1600" dirty="0" smtClean="0">
                <a:latin typeface="Arial" pitchFamily="34" charset="0"/>
                <a:cs typeface="Arial" pitchFamily="34" charset="0"/>
              </a:rPr>
              <a:t>    -  Els </a:t>
            </a:r>
            <a:r>
              <a:rPr lang="ca-ES" sz="1600" dirty="0">
                <a:latin typeface="Arial" pitchFamily="34" charset="0"/>
                <a:cs typeface="Arial" pitchFamily="34" charset="0"/>
              </a:rPr>
              <a:t>adjudicataris </a:t>
            </a:r>
            <a:r>
              <a:rPr lang="ca-ES" sz="1600" b="1" dirty="0">
                <a:latin typeface="Arial" pitchFamily="34" charset="0"/>
                <a:cs typeface="Arial" pitchFamily="34" charset="0"/>
              </a:rPr>
              <a:t>hauran de garantir la seva capacitat </a:t>
            </a:r>
            <a:r>
              <a:rPr lang="ca-ES" sz="1600" b="1" dirty="0" smtClean="0">
                <a:latin typeface="Arial" pitchFamily="34" charset="0"/>
                <a:cs typeface="Arial" pitchFamily="34" charset="0"/>
              </a:rPr>
              <a:t>econòmica</a:t>
            </a:r>
            <a:endParaRPr lang="ca-ES" sz="1600" dirty="0">
              <a:latin typeface="Arial" pitchFamily="34" charset="0"/>
              <a:cs typeface="Arial" pitchFamily="34" charset="0"/>
            </a:endParaRPr>
          </a:p>
          <a:p>
            <a:pPr lvl="1" algn="just"/>
            <a:r>
              <a:rPr lang="ca-ES" sz="1600" dirty="0" smtClean="0">
                <a:latin typeface="Arial" pitchFamily="34" charset="0"/>
                <a:cs typeface="Arial" pitchFamily="34" charset="0"/>
              </a:rPr>
              <a:t>    -  S’estudiaran </a:t>
            </a:r>
            <a:r>
              <a:rPr lang="ca-ES" sz="1600" dirty="0">
                <a:latin typeface="Arial" pitchFamily="34" charset="0"/>
                <a:cs typeface="Arial" pitchFamily="34" charset="0"/>
              </a:rPr>
              <a:t>els col·lectius al </a:t>
            </a:r>
            <a:r>
              <a:rPr lang="ca-ES" sz="1600" dirty="0" smtClean="0">
                <a:latin typeface="Arial" pitchFamily="34" charset="0"/>
                <a:cs typeface="Arial" pitchFamily="34" charset="0"/>
              </a:rPr>
              <a:t>que </a:t>
            </a:r>
            <a:r>
              <a:rPr lang="ca-ES" sz="1600" dirty="0">
                <a:latin typeface="Arial" pitchFamily="34" charset="0"/>
                <a:cs typeface="Arial" pitchFamily="34" charset="0"/>
              </a:rPr>
              <a:t>es dirigeix la promoció: </a:t>
            </a:r>
            <a:r>
              <a:rPr lang="ca-ES" sz="1600" dirty="0" smtClean="0">
                <a:latin typeface="Arial" pitchFamily="34" charset="0"/>
                <a:cs typeface="Arial" pitchFamily="34" charset="0"/>
              </a:rPr>
              <a:t>gent </a:t>
            </a:r>
            <a:r>
              <a:rPr lang="ca-ES" sz="1600" dirty="0">
                <a:latin typeface="Arial" pitchFamily="34" charset="0"/>
                <a:cs typeface="Arial" pitchFamily="34" charset="0"/>
              </a:rPr>
              <a:t>jove, gent </a:t>
            </a:r>
            <a:r>
              <a:rPr lang="ca-ES" sz="1600" dirty="0" smtClean="0">
                <a:latin typeface="Arial" pitchFamily="34" charset="0"/>
                <a:cs typeface="Arial" pitchFamily="34" charset="0"/>
              </a:rPr>
              <a:t>gran, </a:t>
            </a:r>
          </a:p>
          <a:p>
            <a:pPr lvl="1" algn="just"/>
            <a:r>
              <a:rPr lang="ca-ES" sz="1600" dirty="0">
                <a:latin typeface="Arial" pitchFamily="34" charset="0"/>
                <a:cs typeface="Arial" pitchFamily="34" charset="0"/>
              </a:rPr>
              <a:t> </a:t>
            </a:r>
            <a:r>
              <a:rPr lang="ca-ES" sz="1600" dirty="0" smtClean="0">
                <a:latin typeface="Arial" pitchFamily="34" charset="0"/>
                <a:cs typeface="Arial" pitchFamily="34" charset="0"/>
              </a:rPr>
              <a:t>       famílies monoparentals</a:t>
            </a:r>
            <a:r>
              <a:rPr lang="ca-ES" sz="1600" dirty="0">
                <a:latin typeface="Arial" pitchFamily="34" charset="0"/>
                <a:cs typeface="Arial" pitchFamily="34" charset="0"/>
              </a:rPr>
              <a:t>, col·lectius amb problemes de </a:t>
            </a:r>
            <a:r>
              <a:rPr lang="ca-ES" sz="1600" dirty="0" smtClean="0">
                <a:latin typeface="Arial" pitchFamily="34" charset="0"/>
                <a:cs typeface="Arial" pitchFamily="34" charset="0"/>
              </a:rPr>
              <a:t>mobilitat...</a:t>
            </a:r>
            <a:r>
              <a:rPr lang="ca-ES" sz="1600" dirty="0" smtClean="0">
                <a:latin typeface="Arial" pitchFamily="34" charset="0"/>
                <a:ea typeface="Verdana" pitchFamily="34" charset="0"/>
                <a:cs typeface="Arial" pitchFamily="34" charset="0"/>
              </a:rPr>
              <a:t>							</a:t>
            </a:r>
            <a:endParaRPr lang="ca-ES" sz="1600" dirty="0">
              <a:latin typeface="Arial" pitchFamily="34" charset="0"/>
              <a:ea typeface="Verdana" pitchFamily="34" charset="0"/>
              <a:cs typeface="Arial" pitchFamily="34" charset="0"/>
            </a:endParaRPr>
          </a:p>
          <a:p>
            <a:pPr marL="285750" indent="-285750" algn="just">
              <a:buFont typeface="Arial" pitchFamily="34" charset="0"/>
              <a:buChar char="•"/>
              <a:defRPr/>
            </a:pPr>
            <a:r>
              <a:rPr lang="ca-ES" sz="1600" dirty="0" smtClean="0">
                <a:latin typeface="Arial" pitchFamily="34" charset="0"/>
                <a:cs typeface="Arial" pitchFamily="34" charset="0"/>
              </a:rPr>
              <a:t>La </a:t>
            </a:r>
            <a:r>
              <a:rPr lang="ca-ES" sz="1600" dirty="0">
                <a:latin typeface="Arial" pitchFamily="34" charset="0"/>
                <a:cs typeface="Arial" pitchFamily="34" charset="0"/>
              </a:rPr>
              <a:t>resta de les </a:t>
            </a:r>
            <a:r>
              <a:rPr lang="ca-ES" sz="1600" dirty="0" smtClean="0">
                <a:latin typeface="Arial" pitchFamily="34" charset="0"/>
                <a:cs typeface="Arial" pitchFamily="34" charset="0"/>
              </a:rPr>
              <a:t>actuacions, pendents de </a:t>
            </a:r>
            <a:r>
              <a:rPr lang="ca-ES" sz="1600" dirty="0">
                <a:latin typeface="Arial" pitchFamily="34" charset="0"/>
                <a:cs typeface="Arial" pitchFamily="34" charset="0"/>
              </a:rPr>
              <a:t>determinar, però </a:t>
            </a:r>
            <a:r>
              <a:rPr lang="ca-ES" sz="1600" dirty="0" smtClean="0">
                <a:latin typeface="Arial" pitchFamily="34" charset="0"/>
                <a:cs typeface="Arial" pitchFamily="34" charset="0"/>
              </a:rPr>
              <a:t>amb </a:t>
            </a:r>
            <a:r>
              <a:rPr lang="ca-ES" sz="1600" b="1" dirty="0" smtClean="0">
                <a:latin typeface="Arial" pitchFamily="34" charset="0"/>
                <a:cs typeface="Arial" pitchFamily="34" charset="0"/>
              </a:rPr>
              <a:t>usos definits al POUM</a:t>
            </a:r>
            <a:r>
              <a:rPr lang="ca-ES" sz="1600" dirty="0" smtClean="0">
                <a:latin typeface="Arial" pitchFamily="34" charset="0"/>
                <a:cs typeface="Arial" pitchFamily="34" charset="0"/>
              </a:rPr>
              <a:t>:</a:t>
            </a:r>
          </a:p>
          <a:p>
            <a:pPr lvl="1" algn="just">
              <a:lnSpc>
                <a:spcPct val="150000"/>
              </a:lnSpc>
              <a:defRPr/>
            </a:pPr>
            <a:r>
              <a:rPr lang="ca-ES" sz="1600" dirty="0" smtClean="0">
                <a:latin typeface="Arial" pitchFamily="34" charset="0"/>
                <a:cs typeface="Arial" pitchFamily="34" charset="0"/>
              </a:rPr>
              <a:t>	28 </a:t>
            </a:r>
            <a:r>
              <a:rPr lang="ca-ES" sz="1600" dirty="0">
                <a:latin typeface="Arial" pitchFamily="34" charset="0"/>
                <a:cs typeface="Arial" pitchFamily="34" charset="0"/>
              </a:rPr>
              <a:t>habitatges </a:t>
            </a:r>
            <a:r>
              <a:rPr lang="ca-ES" sz="1600" dirty="0" smtClean="0">
                <a:latin typeface="Arial" pitchFamily="34" charset="0"/>
                <a:cs typeface="Arial" pitchFamily="34" charset="0"/>
              </a:rPr>
              <a:t>lliures</a:t>
            </a:r>
          </a:p>
          <a:p>
            <a:pPr lvl="1" algn="just">
              <a:lnSpc>
                <a:spcPct val="150000"/>
              </a:lnSpc>
              <a:defRPr/>
            </a:pPr>
            <a:r>
              <a:rPr lang="ca-ES" sz="1600" dirty="0" smtClean="0">
                <a:latin typeface="Arial" pitchFamily="34" charset="0"/>
                <a:cs typeface="Arial" pitchFamily="34" charset="0"/>
              </a:rPr>
              <a:t>	30 </a:t>
            </a:r>
            <a:r>
              <a:rPr lang="ca-ES" sz="1600" dirty="0">
                <a:latin typeface="Arial" pitchFamily="34" charset="0"/>
                <a:cs typeface="Arial" pitchFamily="34" charset="0"/>
              </a:rPr>
              <a:t>de protecció específica ( lloguer obligatòriament </a:t>
            </a:r>
            <a:r>
              <a:rPr lang="ca-ES" sz="1600" dirty="0" smtClean="0">
                <a:latin typeface="Arial" pitchFamily="34" charset="0"/>
                <a:cs typeface="Arial" pitchFamily="34" charset="0"/>
              </a:rPr>
              <a:t>)</a:t>
            </a:r>
          </a:p>
          <a:p>
            <a:pPr lvl="1" algn="just">
              <a:lnSpc>
                <a:spcPct val="150000"/>
              </a:lnSpc>
              <a:defRPr/>
            </a:pPr>
            <a:r>
              <a:rPr lang="ca-ES" sz="1600" dirty="0" smtClean="0">
                <a:latin typeface="Arial" pitchFamily="34" charset="0"/>
                <a:cs typeface="Arial" pitchFamily="34" charset="0"/>
              </a:rPr>
              <a:t>	66 </a:t>
            </a:r>
            <a:r>
              <a:rPr lang="ca-ES" sz="1600" dirty="0">
                <a:latin typeface="Arial" pitchFamily="34" charset="0"/>
                <a:cs typeface="Arial" pitchFamily="34" charset="0"/>
              </a:rPr>
              <a:t>de protecció genèrica ( lloguer o </a:t>
            </a:r>
            <a:r>
              <a:rPr lang="ca-ES" sz="1600" dirty="0" smtClean="0">
                <a:latin typeface="Arial" pitchFamily="34" charset="0"/>
                <a:cs typeface="Arial" pitchFamily="34" charset="0"/>
              </a:rPr>
              <a:t>compra )</a:t>
            </a:r>
            <a:endParaRPr lang="ca-ES" sz="1600" dirty="0">
              <a:latin typeface="Arial" pitchFamily="34" charset="0"/>
              <a:cs typeface="Arial" pitchFamily="34" charset="0"/>
            </a:endParaRPr>
          </a:p>
          <a:p>
            <a:pPr marL="211138" indent="-211138">
              <a:defRPr/>
            </a:pPr>
            <a:endParaRPr lang="ca-ES" sz="1600" b="1" i="1" dirty="0">
              <a:ea typeface="Verdana" pitchFamily="34" charset="0"/>
              <a:cs typeface="Verdana" pitchFamily="34" charset="0"/>
            </a:endParaRPr>
          </a:p>
        </p:txBody>
      </p:sp>
      <p:pic>
        <p:nvPicPr>
          <p:cNvPr id="409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6019582"/>
            <a:ext cx="1671067" cy="56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tge 7" descr="logotip incasol CART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9250" y="5984420"/>
            <a:ext cx="1652905" cy="725170"/>
          </a:xfrm>
          <a:prstGeom prst="rect">
            <a:avLst/>
          </a:prstGeom>
          <a:noFill/>
          <a:ln>
            <a:noFill/>
          </a:ln>
        </p:spPr>
      </p:pic>
      <p:pic>
        <p:nvPicPr>
          <p:cNvPr id="10" name="Imatge 9"/>
          <p:cNvPicPr/>
          <p:nvPr/>
        </p:nvPicPr>
        <p:blipFill>
          <a:blip r:embed="rId6">
            <a:extLst>
              <a:ext uri="{28A0092B-C50C-407E-A947-70E740481C1C}">
                <a14:useLocalDpi xmlns:a14="http://schemas.microsoft.com/office/drawing/2010/main" val="0"/>
              </a:ext>
            </a:extLst>
          </a:blip>
          <a:srcRect/>
          <a:stretch>
            <a:fillRect/>
          </a:stretch>
        </p:blipFill>
        <p:spPr bwMode="auto">
          <a:xfrm>
            <a:off x="5292080" y="6019582"/>
            <a:ext cx="1876425" cy="636270"/>
          </a:xfrm>
          <a:prstGeom prst="rect">
            <a:avLst/>
          </a:prstGeom>
          <a:noFill/>
          <a:ln>
            <a:noFill/>
          </a:ln>
        </p:spPr>
      </p:pic>
    </p:spTree>
    <p:extLst>
      <p:ext uri="{BB962C8B-B14F-4D97-AF65-F5344CB8AC3E}">
        <p14:creationId xmlns:p14="http://schemas.microsoft.com/office/powerpoint/2010/main" val="211718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144000" cy="369888"/>
          </a:xfrm>
          <a:prstGeom prst="rect">
            <a:avLst/>
          </a:prstGeom>
          <a:solidFill>
            <a:schemeClr val="bg1">
              <a:lumMod val="65000"/>
            </a:schemeClr>
          </a:solidFill>
          <a:ln w="9525">
            <a:noFill/>
            <a:miter lim="800000"/>
            <a:headEnd/>
            <a:tailEnd/>
          </a:ln>
        </p:spPr>
        <p:txBody>
          <a:bodyPr>
            <a:spAutoFit/>
          </a:bodyPr>
          <a:lstStyle/>
          <a:p>
            <a:pPr algn="ctr" eaLnBrk="1" hangingPunct="1">
              <a:spcBef>
                <a:spcPct val="50000"/>
              </a:spcBef>
              <a:defRPr/>
            </a:pPr>
            <a:r>
              <a:rPr lang="ca-ES" sz="1800" b="1" dirty="0" smtClean="0">
                <a:solidFill>
                  <a:schemeClr val="bg1"/>
                </a:solidFill>
              </a:rPr>
              <a:t>Habitatge públic a Castellar del Vallès</a:t>
            </a:r>
            <a:endParaRPr lang="ca-ES" sz="1800" b="1" dirty="0">
              <a:solidFill>
                <a:schemeClr val="bg1"/>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210" y="6383477"/>
            <a:ext cx="841477" cy="40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148" y="6391415"/>
            <a:ext cx="913485" cy="44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58"/>
          <p:cNvSpPr>
            <a:spLocks noChangeArrowheads="1"/>
          </p:cNvSpPr>
          <p:nvPr/>
        </p:nvSpPr>
        <p:spPr bwMode="auto">
          <a:xfrm>
            <a:off x="4211960" y="424102"/>
            <a:ext cx="4752528" cy="6212759"/>
          </a:xfrm>
          <a:prstGeom prst="rect">
            <a:avLst/>
          </a:prstGeom>
          <a:noFill/>
          <a:ln w="9525">
            <a:noFill/>
            <a:miter lim="800000"/>
            <a:headEnd/>
            <a:tailEnd/>
          </a:ln>
        </p:spPr>
        <p:txBody>
          <a:bodyPr wrap="square" lIns="56675" tIns="28337" rIns="56675" bIns="28337">
            <a:spAutoFit/>
          </a:bodyPr>
          <a:lstStyle/>
          <a:p>
            <a:pPr marL="211138" indent="-211138" algn="ctr">
              <a:defRPr/>
            </a:pPr>
            <a:r>
              <a:rPr lang="ca-ES" sz="3000" b="1" dirty="0" smtClean="0">
                <a:solidFill>
                  <a:srgbClr val="3C0BB5"/>
                </a:solidFill>
                <a:ea typeface="Verdana" pitchFamily="34" charset="0"/>
                <a:cs typeface="Verdana" pitchFamily="34" charset="0"/>
              </a:rPr>
              <a:t>Situació actual del projecte</a:t>
            </a:r>
          </a:p>
          <a:p>
            <a:pPr marL="211138" indent="-211138">
              <a:defRPr/>
            </a:pPr>
            <a:endParaRPr lang="ca-ES" sz="1000" b="1" dirty="0" smtClean="0">
              <a:solidFill>
                <a:srgbClr val="3C0BB5"/>
              </a:solidFill>
              <a:ea typeface="Verdana" pitchFamily="34" charset="0"/>
              <a:cs typeface="Verdana" pitchFamily="34" charset="0"/>
            </a:endParaRPr>
          </a:p>
          <a:p>
            <a:pPr marL="211138" indent="-211138" algn="just">
              <a:spcAft>
                <a:spcPts val="300"/>
              </a:spcAft>
              <a:defRPr/>
            </a:pPr>
            <a:endParaRPr lang="ca-ES" sz="1000" b="1" dirty="0">
              <a:solidFill>
                <a:srgbClr val="3C0BB5"/>
              </a:solidFill>
              <a:latin typeface="Arial" pitchFamily="34" charset="0"/>
              <a:ea typeface="Verdana" pitchFamily="34" charset="0"/>
              <a:cs typeface="Arial" pitchFamily="34" charset="0"/>
            </a:endParaRPr>
          </a:p>
          <a:p>
            <a:pPr marL="285750" indent="-285750" algn="just">
              <a:spcAft>
                <a:spcPts val="300"/>
              </a:spcAft>
              <a:buFont typeface="Arial" pitchFamily="34" charset="0"/>
              <a:buChar char="•"/>
              <a:defRPr/>
            </a:pPr>
            <a:r>
              <a:rPr lang="ca-ES" sz="1600" dirty="0" smtClean="0">
                <a:latin typeface="Arial" pitchFamily="34" charset="0"/>
                <a:ea typeface="Verdana" pitchFamily="34" charset="0"/>
                <a:cs typeface="Arial" pitchFamily="34" charset="0"/>
              </a:rPr>
              <a:t>Solar </a:t>
            </a:r>
            <a:r>
              <a:rPr lang="ca-ES" sz="1600" dirty="0">
                <a:latin typeface="Arial" pitchFamily="34" charset="0"/>
                <a:ea typeface="Verdana" pitchFamily="34" charset="0"/>
                <a:cs typeface="Arial" pitchFamily="34" charset="0"/>
              </a:rPr>
              <a:t>que fa anys </a:t>
            </a:r>
            <a:r>
              <a:rPr lang="ca-ES" sz="1600" dirty="0" smtClean="0">
                <a:latin typeface="Arial" pitchFamily="34" charset="0"/>
                <a:ea typeface="Verdana" pitchFamily="34" charset="0"/>
                <a:cs typeface="Arial" pitchFamily="34" charset="0"/>
              </a:rPr>
              <a:t>que es contempla com un gran </a:t>
            </a:r>
            <a:r>
              <a:rPr lang="ca-ES" sz="1600" b="1" dirty="0" smtClean="0">
                <a:latin typeface="Arial" pitchFamily="34" charset="0"/>
                <a:ea typeface="Verdana" pitchFamily="34" charset="0"/>
                <a:cs typeface="Arial" pitchFamily="34" charset="0"/>
              </a:rPr>
              <a:t>espai de transformació de sòl industrial a residencial, primer com a ARE al 2008 i després com a sector del POUM al 2016, </a:t>
            </a:r>
            <a:r>
              <a:rPr lang="ca-ES" sz="1600" dirty="0" smtClean="0">
                <a:latin typeface="Arial" pitchFamily="34" charset="0"/>
                <a:ea typeface="Verdana" pitchFamily="34" charset="0"/>
                <a:cs typeface="Arial" pitchFamily="34" charset="0"/>
              </a:rPr>
              <a:t>per donar resposta a les necessitats d’habitatge detectades per la memòria social del POUM. </a:t>
            </a:r>
          </a:p>
          <a:p>
            <a:pPr algn="just">
              <a:spcAft>
                <a:spcPts val="300"/>
              </a:spcAft>
              <a:defRPr/>
            </a:pPr>
            <a:endParaRPr lang="ca-ES" sz="1600" dirty="0" smtClean="0">
              <a:latin typeface="Arial" pitchFamily="34" charset="0"/>
              <a:ea typeface="Verdana" pitchFamily="34" charset="0"/>
              <a:cs typeface="Arial" pitchFamily="34" charset="0"/>
            </a:endParaRPr>
          </a:p>
          <a:p>
            <a:pPr marL="285750" indent="-285750" algn="just">
              <a:spcAft>
                <a:spcPts val="300"/>
              </a:spcAft>
              <a:buFont typeface="Arial" pitchFamily="34" charset="0"/>
              <a:buChar char="•"/>
              <a:defRPr/>
            </a:pPr>
            <a:r>
              <a:rPr lang="ca-ES" sz="1600" dirty="0" smtClean="0">
                <a:latin typeface="Arial" pitchFamily="34" charset="0"/>
                <a:cs typeface="Arial" pitchFamily="34" charset="0"/>
              </a:rPr>
              <a:t>Evolució </a:t>
            </a:r>
            <a:r>
              <a:rPr lang="ca-ES" sz="1600" dirty="0">
                <a:latin typeface="Arial" pitchFamily="34" charset="0"/>
                <a:cs typeface="Arial" pitchFamily="34" charset="0"/>
              </a:rPr>
              <a:t>modificacions urbanístiques</a:t>
            </a:r>
            <a:r>
              <a:rPr lang="ca-ES" sz="1600" dirty="0" smtClean="0">
                <a:latin typeface="Arial" pitchFamily="34" charset="0"/>
                <a:cs typeface="Arial" pitchFamily="34" charset="0"/>
              </a:rPr>
              <a:t>:</a:t>
            </a:r>
          </a:p>
          <a:p>
            <a:pPr marL="285750" indent="-285750" algn="just">
              <a:spcAft>
                <a:spcPts val="300"/>
              </a:spcAft>
              <a:buFont typeface="Arial" pitchFamily="34" charset="0"/>
              <a:buChar char="•"/>
              <a:defRPr/>
            </a:pPr>
            <a:endParaRPr lang="ca-ES" sz="1600" dirty="0">
              <a:latin typeface="Arial" pitchFamily="34" charset="0"/>
              <a:cs typeface="Arial" pitchFamily="34" charset="0"/>
            </a:endParaRPr>
          </a:p>
          <a:p>
            <a:pPr algn="just">
              <a:spcAft>
                <a:spcPts val="300"/>
              </a:spcAft>
              <a:defRPr/>
            </a:pPr>
            <a:r>
              <a:rPr lang="ca-ES" sz="1600" b="1" dirty="0" smtClean="0">
                <a:latin typeface="Arial" pitchFamily="34" charset="0"/>
                <a:ea typeface="Verdana" pitchFamily="34" charset="0"/>
                <a:cs typeface="Arial" pitchFamily="34" charset="0"/>
              </a:rPr>
              <a:t>      ARE </a:t>
            </a:r>
            <a:r>
              <a:rPr lang="ca-ES" sz="1600" b="1" dirty="0" err="1">
                <a:latin typeface="Arial" pitchFamily="34" charset="0"/>
                <a:ea typeface="Verdana" pitchFamily="34" charset="0"/>
                <a:cs typeface="Arial" pitchFamily="34" charset="0"/>
              </a:rPr>
              <a:t>Turuguet</a:t>
            </a:r>
            <a:r>
              <a:rPr lang="ca-ES" sz="1600" b="1" dirty="0">
                <a:latin typeface="Arial" pitchFamily="34" charset="0"/>
                <a:ea typeface="Verdana" pitchFamily="34" charset="0"/>
                <a:cs typeface="Arial" pitchFamily="34" charset="0"/>
              </a:rPr>
              <a:t> : </a:t>
            </a:r>
            <a:r>
              <a:rPr lang="ca-ES" sz="1600" b="1" dirty="0" smtClean="0">
                <a:latin typeface="Arial" pitchFamily="34" charset="0"/>
                <a:ea typeface="Verdana" pitchFamily="34" charset="0"/>
                <a:cs typeface="Arial" pitchFamily="34" charset="0"/>
              </a:rPr>
              <a:t> 303</a:t>
            </a:r>
            <a:r>
              <a:rPr lang="ca-ES" sz="1600" dirty="0" smtClean="0">
                <a:latin typeface="Arial" pitchFamily="34" charset="0"/>
                <a:ea typeface="Verdana" pitchFamily="34" charset="0"/>
                <a:cs typeface="Arial" pitchFamily="34" charset="0"/>
              </a:rPr>
              <a:t> habitatges</a:t>
            </a:r>
          </a:p>
          <a:p>
            <a:pPr algn="just">
              <a:spcAft>
                <a:spcPts val="300"/>
              </a:spcAft>
              <a:defRPr/>
            </a:pPr>
            <a:endParaRPr lang="ca-ES" sz="1600" dirty="0">
              <a:latin typeface="Arial" pitchFamily="34" charset="0"/>
              <a:ea typeface="Verdana" pitchFamily="34" charset="0"/>
              <a:cs typeface="Arial" pitchFamily="34" charset="0"/>
            </a:endParaRPr>
          </a:p>
          <a:p>
            <a:pPr algn="just">
              <a:spcAft>
                <a:spcPts val="300"/>
              </a:spcAft>
              <a:defRPr/>
            </a:pPr>
            <a:r>
              <a:rPr lang="ca-ES" sz="1600" b="1" dirty="0">
                <a:latin typeface="Arial" pitchFamily="34" charset="0"/>
                <a:ea typeface="Verdana" pitchFamily="34" charset="0"/>
                <a:cs typeface="Arial" pitchFamily="34" charset="0"/>
              </a:rPr>
              <a:t>   </a:t>
            </a:r>
            <a:r>
              <a:rPr lang="ca-ES" sz="1600" b="1" dirty="0" smtClean="0">
                <a:latin typeface="Arial" pitchFamily="34" charset="0"/>
                <a:ea typeface="Verdana" pitchFamily="34" charset="0"/>
                <a:cs typeface="Arial" pitchFamily="34" charset="0"/>
              </a:rPr>
              <a:t>   Revisió </a:t>
            </a:r>
            <a:r>
              <a:rPr lang="ca-ES" sz="1600" b="1" dirty="0">
                <a:latin typeface="Arial" pitchFamily="34" charset="0"/>
                <a:ea typeface="Verdana" pitchFamily="34" charset="0"/>
                <a:cs typeface="Arial" pitchFamily="34" charset="0"/>
              </a:rPr>
              <a:t>POUM : </a:t>
            </a:r>
            <a:r>
              <a:rPr lang="ca-ES" sz="1600" b="1" dirty="0" smtClean="0">
                <a:latin typeface="Arial" pitchFamily="34" charset="0"/>
                <a:ea typeface="Verdana" pitchFamily="34" charset="0"/>
                <a:cs typeface="Arial" pitchFamily="34" charset="0"/>
              </a:rPr>
              <a:t>247 </a:t>
            </a:r>
            <a:r>
              <a:rPr lang="ca-ES" sz="1600" dirty="0" smtClean="0">
                <a:latin typeface="Arial" pitchFamily="34" charset="0"/>
                <a:ea typeface="Verdana" pitchFamily="34" charset="0"/>
                <a:cs typeface="Arial" pitchFamily="34" charset="0"/>
              </a:rPr>
              <a:t>habitatges </a:t>
            </a:r>
          </a:p>
          <a:p>
            <a:pPr algn="just">
              <a:spcAft>
                <a:spcPts val="300"/>
              </a:spcAft>
              <a:defRPr/>
            </a:pPr>
            <a:r>
              <a:rPr lang="ca-ES" sz="1600" dirty="0">
                <a:latin typeface="Arial" pitchFamily="34" charset="0"/>
                <a:ea typeface="Verdana" pitchFamily="34" charset="0"/>
                <a:cs typeface="Arial" pitchFamily="34" charset="0"/>
              </a:rPr>
              <a:t>	</a:t>
            </a:r>
            <a:r>
              <a:rPr lang="ca-ES" sz="1600" dirty="0" smtClean="0">
                <a:latin typeface="Arial" pitchFamily="34" charset="0"/>
                <a:ea typeface="Verdana" pitchFamily="34" charset="0"/>
                <a:cs typeface="Arial" pitchFamily="34" charset="0"/>
              </a:rPr>
              <a:t> Dividits en 2 sectors: </a:t>
            </a:r>
          </a:p>
          <a:p>
            <a:pPr algn="just">
              <a:spcAft>
                <a:spcPts val="300"/>
              </a:spcAft>
              <a:defRPr/>
            </a:pPr>
            <a:r>
              <a:rPr lang="ca-ES" sz="1600" dirty="0">
                <a:latin typeface="Arial" pitchFamily="34" charset="0"/>
                <a:ea typeface="Verdana" pitchFamily="34" charset="0"/>
                <a:cs typeface="Arial" pitchFamily="34" charset="0"/>
              </a:rPr>
              <a:t>	 </a:t>
            </a:r>
            <a:r>
              <a:rPr lang="ca-ES" sz="1600" dirty="0" smtClean="0">
                <a:latin typeface="Arial" pitchFamily="34" charset="0"/>
                <a:ea typeface="Verdana" pitchFamily="34" charset="0"/>
                <a:cs typeface="Arial" pitchFamily="34" charset="0"/>
              </a:rPr>
              <a:t>   PMU7a (212) i PMU7b (35)   </a:t>
            </a:r>
          </a:p>
          <a:p>
            <a:pPr algn="just">
              <a:spcAft>
                <a:spcPts val="300"/>
              </a:spcAft>
              <a:defRPr/>
            </a:pPr>
            <a:endParaRPr lang="ca-ES" sz="1600" b="1" dirty="0" smtClean="0">
              <a:latin typeface="Arial" pitchFamily="34" charset="0"/>
              <a:ea typeface="Verdana" pitchFamily="34" charset="0"/>
              <a:cs typeface="Arial" pitchFamily="34" charset="0"/>
            </a:endParaRPr>
          </a:p>
          <a:p>
            <a:pPr algn="just">
              <a:spcAft>
                <a:spcPts val="300"/>
              </a:spcAft>
              <a:defRPr/>
            </a:pPr>
            <a:r>
              <a:rPr lang="ca-ES" sz="1600" b="1" dirty="0" smtClean="0">
                <a:latin typeface="Arial" pitchFamily="34" charset="0"/>
                <a:ea typeface="Verdana" pitchFamily="34" charset="0"/>
                <a:cs typeface="Arial" pitchFamily="34" charset="0"/>
              </a:rPr>
              <a:t>      </a:t>
            </a:r>
            <a:r>
              <a:rPr lang="ca-ES" sz="1600" b="1" dirty="0" err="1" smtClean="0">
                <a:latin typeface="Arial" pitchFamily="34" charset="0"/>
                <a:ea typeface="Verdana" pitchFamily="34" charset="0"/>
                <a:cs typeface="Arial" pitchFamily="34" charset="0"/>
              </a:rPr>
              <a:t>Modif</a:t>
            </a:r>
            <a:r>
              <a:rPr lang="ca-ES" sz="1600" b="1" dirty="0">
                <a:latin typeface="Arial" pitchFamily="34" charset="0"/>
                <a:ea typeface="Verdana" pitchFamily="34" charset="0"/>
                <a:cs typeface="Arial" pitchFamily="34" charset="0"/>
              </a:rPr>
              <a:t>. 5 </a:t>
            </a:r>
            <a:r>
              <a:rPr lang="ca-ES" sz="1600" b="1" dirty="0" smtClean="0">
                <a:latin typeface="Arial" pitchFamily="34" charset="0"/>
                <a:ea typeface="Verdana" pitchFamily="34" charset="0"/>
                <a:cs typeface="Arial" pitchFamily="34" charset="0"/>
              </a:rPr>
              <a:t>POUM: 214</a:t>
            </a:r>
            <a:r>
              <a:rPr lang="ca-ES" sz="1600" dirty="0" smtClean="0">
                <a:latin typeface="Arial" pitchFamily="34" charset="0"/>
                <a:ea typeface="Verdana" pitchFamily="34" charset="0"/>
                <a:cs typeface="Arial" pitchFamily="34" charset="0"/>
              </a:rPr>
              <a:t> </a:t>
            </a:r>
            <a:r>
              <a:rPr lang="ca-ES" sz="1600" dirty="0">
                <a:latin typeface="Arial" pitchFamily="34" charset="0"/>
                <a:ea typeface="Verdana" pitchFamily="34" charset="0"/>
                <a:cs typeface="Arial" pitchFamily="34" charset="0"/>
              </a:rPr>
              <a:t>hab. + </a:t>
            </a:r>
            <a:r>
              <a:rPr lang="ca-ES" sz="1600" dirty="0" smtClean="0">
                <a:latin typeface="Arial" pitchFamily="34" charset="0"/>
                <a:ea typeface="Verdana" pitchFamily="34" charset="0"/>
                <a:cs typeface="Arial" pitchFamily="34" charset="0"/>
              </a:rPr>
              <a:t>35 </a:t>
            </a:r>
            <a:r>
              <a:rPr lang="ca-ES" sz="1600" dirty="0" err="1" smtClean="0">
                <a:latin typeface="Arial" pitchFamily="34" charset="0"/>
                <a:ea typeface="Verdana" pitchFamily="34" charset="0"/>
                <a:cs typeface="Arial" pitchFamily="34" charset="0"/>
              </a:rPr>
              <a:t>hab</a:t>
            </a:r>
            <a:r>
              <a:rPr lang="ca-ES" sz="1600" dirty="0" smtClean="0">
                <a:latin typeface="Arial" pitchFamily="34" charset="0"/>
                <a:ea typeface="Verdana" pitchFamily="34" charset="0"/>
                <a:cs typeface="Arial" pitchFamily="34" charset="0"/>
              </a:rPr>
              <a:t> </a:t>
            </a:r>
            <a:r>
              <a:rPr lang="ca-ES" sz="1600" dirty="0">
                <a:latin typeface="Arial" pitchFamily="34" charset="0"/>
                <a:ea typeface="Verdana" pitchFamily="34" charset="0"/>
                <a:cs typeface="Arial" pitchFamily="34" charset="0"/>
              </a:rPr>
              <a:t>(fora del </a:t>
            </a:r>
            <a:r>
              <a:rPr lang="ca-ES" sz="1600" dirty="0" smtClean="0">
                <a:latin typeface="Arial" pitchFamily="34" charset="0"/>
                <a:ea typeface="Verdana" pitchFamily="34" charset="0"/>
                <a:cs typeface="Arial" pitchFamily="34" charset="0"/>
              </a:rPr>
              <a:t>	solar </a:t>
            </a:r>
            <a:r>
              <a:rPr lang="ca-ES" sz="1600" dirty="0">
                <a:latin typeface="Arial" pitchFamily="34" charset="0"/>
                <a:ea typeface="Verdana" pitchFamily="34" charset="0"/>
                <a:cs typeface="Arial" pitchFamily="34" charset="0"/>
              </a:rPr>
              <a:t>de la </a:t>
            </a:r>
            <a:r>
              <a:rPr lang="ca-ES" sz="1600" dirty="0" err="1" smtClean="0">
                <a:latin typeface="Arial" pitchFamily="34" charset="0"/>
                <a:ea typeface="Verdana" pitchFamily="34" charset="0"/>
                <a:cs typeface="Arial" pitchFamily="34" charset="0"/>
              </a:rPr>
              <a:t>Playtex</a:t>
            </a:r>
            <a:r>
              <a:rPr lang="ca-ES" sz="1600" dirty="0" smtClean="0">
                <a:latin typeface="Arial" pitchFamily="34" charset="0"/>
                <a:ea typeface="Verdana" pitchFamily="34" charset="0"/>
                <a:cs typeface="Arial" pitchFamily="34" charset="0"/>
              </a:rPr>
              <a:t> - PMU7b)</a:t>
            </a:r>
            <a:endParaRPr lang="ca-ES" sz="1600" dirty="0">
              <a:latin typeface="Arial" pitchFamily="34" charset="0"/>
              <a:ea typeface="Verdana" pitchFamily="34" charset="0"/>
              <a:cs typeface="Arial" pitchFamily="34" charset="0"/>
            </a:endParaRPr>
          </a:p>
          <a:p>
            <a:pPr marL="285750" indent="-285750" algn="just">
              <a:spcAft>
                <a:spcPts val="300"/>
              </a:spcAft>
              <a:buFont typeface="Arial" pitchFamily="34" charset="0"/>
              <a:buChar char="•"/>
              <a:defRPr/>
            </a:pPr>
            <a:endParaRPr lang="ca-ES" sz="1600" dirty="0">
              <a:latin typeface="Arial" pitchFamily="34" charset="0"/>
              <a:ea typeface="Verdana" pitchFamily="34" charset="0"/>
              <a:cs typeface="Arial" pitchFamily="34" charset="0"/>
            </a:endParaRPr>
          </a:p>
          <a:p>
            <a:pPr algn="just">
              <a:spcAft>
                <a:spcPts val="300"/>
              </a:spcAft>
              <a:defRPr/>
            </a:pPr>
            <a:endParaRPr lang="ca-ES" sz="1600" dirty="0" smtClean="0">
              <a:latin typeface="Arial" pitchFamily="34" charset="0"/>
              <a:cs typeface="Arial" pitchFamily="34"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187" b="3020"/>
          <a:stretch/>
        </p:blipFill>
        <p:spPr bwMode="auto">
          <a:xfrm>
            <a:off x="179512" y="548680"/>
            <a:ext cx="3978438" cy="6121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668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144000" cy="369888"/>
          </a:xfrm>
          <a:prstGeom prst="rect">
            <a:avLst/>
          </a:prstGeom>
          <a:solidFill>
            <a:schemeClr val="bg1">
              <a:lumMod val="65000"/>
            </a:schemeClr>
          </a:solidFill>
          <a:ln w="9525">
            <a:noFill/>
            <a:miter lim="800000"/>
            <a:headEnd/>
            <a:tailEnd/>
          </a:ln>
        </p:spPr>
        <p:txBody>
          <a:bodyPr>
            <a:spAutoFit/>
          </a:bodyPr>
          <a:lstStyle/>
          <a:p>
            <a:pPr algn="ctr" eaLnBrk="1" hangingPunct="1">
              <a:spcBef>
                <a:spcPct val="50000"/>
              </a:spcBef>
              <a:defRPr/>
            </a:pPr>
            <a:r>
              <a:rPr lang="ca-ES" sz="1800" b="1" dirty="0" smtClean="0">
                <a:solidFill>
                  <a:schemeClr val="bg1"/>
                </a:solidFill>
              </a:rPr>
              <a:t>Habitatge públic a Castellar del Vallès</a:t>
            </a:r>
            <a:endParaRPr lang="ca-ES" sz="1800" b="1" dirty="0">
              <a:solidFill>
                <a:schemeClr val="bg1"/>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6347005"/>
            <a:ext cx="841477" cy="40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337717"/>
            <a:ext cx="913485" cy="44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760" y="765976"/>
            <a:ext cx="3844715" cy="546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771294" y="4293096"/>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 name="Oval 10"/>
          <p:cNvSpPr/>
          <p:nvPr/>
        </p:nvSpPr>
        <p:spPr>
          <a:xfrm>
            <a:off x="1746918" y="162880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3" name="Oval 12"/>
          <p:cNvSpPr/>
          <p:nvPr/>
        </p:nvSpPr>
        <p:spPr>
          <a:xfrm>
            <a:off x="1187624" y="3644618"/>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 name="Oval 13"/>
          <p:cNvSpPr/>
          <p:nvPr/>
        </p:nvSpPr>
        <p:spPr>
          <a:xfrm>
            <a:off x="2483768" y="2780928"/>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Rectangle 4"/>
          <p:cNvSpPr/>
          <p:nvPr/>
        </p:nvSpPr>
        <p:spPr>
          <a:xfrm>
            <a:off x="4263076" y="476672"/>
            <a:ext cx="4595123" cy="5019323"/>
          </a:xfrm>
          <a:prstGeom prst="rect">
            <a:avLst/>
          </a:prstGeom>
        </p:spPr>
        <p:txBody>
          <a:bodyPr wrap="square">
            <a:spAutoFit/>
          </a:bodyPr>
          <a:lstStyle/>
          <a:p>
            <a:pPr marL="211138" lvl="0" indent="-211138" algn="ctr">
              <a:defRPr/>
            </a:pPr>
            <a:r>
              <a:rPr lang="ca-ES" sz="3000" b="1" dirty="0">
                <a:solidFill>
                  <a:srgbClr val="3C0BB5"/>
                </a:solidFill>
                <a:ea typeface="Verdana" pitchFamily="34" charset="0"/>
                <a:cs typeface="Verdana" pitchFamily="34" charset="0"/>
              </a:rPr>
              <a:t>Situació actual del projecte</a:t>
            </a:r>
          </a:p>
          <a:p>
            <a:pPr marL="285750" indent="-285750" algn="just">
              <a:spcAft>
                <a:spcPts val="300"/>
              </a:spcAft>
              <a:buFont typeface="Arial" pitchFamily="34" charset="0"/>
              <a:buChar char="•"/>
              <a:defRPr/>
            </a:pPr>
            <a:endParaRPr lang="ca-ES" sz="1600" dirty="0">
              <a:latin typeface="Arial" pitchFamily="34" charset="0"/>
              <a:cs typeface="Arial" pitchFamily="34" charset="0"/>
            </a:endParaRPr>
          </a:p>
          <a:p>
            <a:pPr marL="285750" indent="-285750" algn="just">
              <a:lnSpc>
                <a:spcPts val="2000"/>
              </a:lnSpc>
              <a:spcAft>
                <a:spcPts val="300"/>
              </a:spcAft>
              <a:buFont typeface="Arial" pitchFamily="34" charset="0"/>
              <a:buChar char="•"/>
              <a:defRPr/>
            </a:pPr>
            <a:r>
              <a:rPr lang="ca-ES" sz="1600" dirty="0" smtClean="0">
                <a:latin typeface="Arial" pitchFamily="34" charset="0"/>
                <a:cs typeface="Arial" pitchFamily="34" charset="0"/>
              </a:rPr>
              <a:t>El </a:t>
            </a:r>
            <a:r>
              <a:rPr lang="ca-ES" sz="1600" dirty="0">
                <a:latin typeface="Arial" pitchFamily="34" charset="0"/>
                <a:cs typeface="Arial" pitchFamily="34" charset="0"/>
              </a:rPr>
              <a:t>projecte pretén donar </a:t>
            </a:r>
            <a:r>
              <a:rPr lang="ca-ES" sz="1600" b="1" dirty="0">
                <a:latin typeface="Arial" pitchFamily="34" charset="0"/>
                <a:cs typeface="Arial" pitchFamily="34" charset="0"/>
              </a:rPr>
              <a:t>continuïtat  a la trama urbana</a:t>
            </a:r>
            <a:r>
              <a:rPr lang="ca-ES" sz="1600" dirty="0">
                <a:latin typeface="Arial" pitchFamily="34" charset="0"/>
                <a:cs typeface="Arial" pitchFamily="34" charset="0"/>
              </a:rPr>
              <a:t> i definir una volumetria que generi façanes als vials existents de l’entorn,  i uns espais lliures i equipaments per tal de poder completar el teixit urbà, creant més habitatge públic de lloguer del previst inicialment pel POUM per donar resposta als requeriments de la memòria social del POUM.</a:t>
            </a:r>
          </a:p>
          <a:p>
            <a:pPr marL="285750" indent="-285750" algn="just">
              <a:lnSpc>
                <a:spcPts val="2000"/>
              </a:lnSpc>
              <a:spcAft>
                <a:spcPts val="300"/>
              </a:spcAft>
              <a:buFont typeface="Arial" pitchFamily="34" charset="0"/>
              <a:buChar char="•"/>
              <a:defRPr/>
            </a:pPr>
            <a:endParaRPr lang="ca-ES" sz="1600" dirty="0">
              <a:latin typeface="Arial" pitchFamily="34" charset="0"/>
              <a:cs typeface="Arial" pitchFamily="34" charset="0"/>
            </a:endParaRPr>
          </a:p>
          <a:p>
            <a:pPr marL="285750" indent="-285750" algn="just">
              <a:lnSpc>
                <a:spcPts val="2000"/>
              </a:lnSpc>
              <a:spcAft>
                <a:spcPts val="300"/>
              </a:spcAft>
              <a:buFont typeface="Arial" pitchFamily="34" charset="0"/>
              <a:buChar char="•"/>
              <a:defRPr/>
            </a:pPr>
            <a:r>
              <a:rPr lang="ca-ES" sz="1600" b="1" dirty="0">
                <a:latin typeface="Arial" pitchFamily="34" charset="0"/>
                <a:cs typeface="Arial" pitchFamily="34" charset="0"/>
              </a:rPr>
              <a:t>L’ajuntament compra el solar de la </a:t>
            </a:r>
            <a:r>
              <a:rPr lang="ca-ES" sz="1600" b="1" dirty="0" err="1">
                <a:latin typeface="Arial" pitchFamily="34" charset="0"/>
                <a:cs typeface="Arial" pitchFamily="34" charset="0"/>
              </a:rPr>
              <a:t>Playtex</a:t>
            </a:r>
            <a:r>
              <a:rPr lang="ca-ES" sz="1600" b="1" dirty="0">
                <a:latin typeface="Arial" pitchFamily="34" charset="0"/>
                <a:cs typeface="Arial" pitchFamily="34" charset="0"/>
              </a:rPr>
              <a:t>  per donar resposta al problema del lloguer</a:t>
            </a:r>
            <a:r>
              <a:rPr lang="ca-ES" sz="1600" dirty="0">
                <a:latin typeface="Arial" pitchFamily="34" charset="0"/>
                <a:cs typeface="Arial" pitchFamily="34" charset="0"/>
              </a:rPr>
              <a:t> i la primera proposta que sorgeix per la materialització d’habitatges és amb la col·laboració de </a:t>
            </a:r>
            <a:r>
              <a:rPr lang="ca-ES" sz="1600" dirty="0" err="1">
                <a:latin typeface="Arial" pitchFamily="34" charset="0"/>
                <a:cs typeface="Arial" pitchFamily="34" charset="0"/>
              </a:rPr>
              <a:t>l’Incasòl</a:t>
            </a:r>
            <a:r>
              <a:rPr lang="ca-ES" sz="1600" dirty="0">
                <a:latin typeface="Arial" pitchFamily="34" charset="0"/>
                <a:cs typeface="Arial" pitchFamily="34" charset="0"/>
              </a:rPr>
              <a:t> i l’Agència Catalana d’habitatge( AHC).</a:t>
            </a:r>
          </a:p>
        </p:txBody>
      </p:sp>
      <p:sp>
        <p:nvSpPr>
          <p:cNvPr id="15" name="Oval 14"/>
          <p:cNvSpPr/>
          <p:nvPr/>
        </p:nvSpPr>
        <p:spPr>
          <a:xfrm>
            <a:off x="856894" y="4618923"/>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1005241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144000" cy="369888"/>
          </a:xfrm>
          <a:prstGeom prst="rect">
            <a:avLst/>
          </a:prstGeom>
          <a:solidFill>
            <a:schemeClr val="bg1">
              <a:lumMod val="65000"/>
            </a:schemeClr>
          </a:solidFill>
          <a:ln w="9525">
            <a:noFill/>
            <a:miter lim="800000"/>
            <a:headEnd/>
            <a:tailEnd/>
          </a:ln>
        </p:spPr>
        <p:txBody>
          <a:bodyPr>
            <a:spAutoFit/>
          </a:bodyPr>
          <a:lstStyle/>
          <a:p>
            <a:pPr algn="ctr" eaLnBrk="1" hangingPunct="1">
              <a:spcBef>
                <a:spcPct val="50000"/>
              </a:spcBef>
              <a:defRPr/>
            </a:pPr>
            <a:r>
              <a:rPr lang="ca-ES" sz="1800" b="1" dirty="0" smtClean="0">
                <a:solidFill>
                  <a:schemeClr val="bg1"/>
                </a:solidFill>
              </a:rPr>
              <a:t>Habitatge públic a Castellar del Vallès</a:t>
            </a:r>
            <a:endParaRPr lang="ca-ES" sz="1800" b="1" dirty="0">
              <a:solidFill>
                <a:schemeClr val="bg1"/>
              </a:solidFill>
            </a:endParaRPr>
          </a:p>
        </p:txBody>
      </p:sp>
      <p:sp>
        <p:nvSpPr>
          <p:cNvPr id="5" name="Rectangle 58"/>
          <p:cNvSpPr>
            <a:spLocks noChangeArrowheads="1"/>
          </p:cNvSpPr>
          <p:nvPr/>
        </p:nvSpPr>
        <p:spPr bwMode="auto">
          <a:xfrm>
            <a:off x="202028" y="512992"/>
            <a:ext cx="8834363" cy="426559"/>
          </a:xfrm>
          <a:prstGeom prst="rect">
            <a:avLst/>
          </a:prstGeom>
          <a:noFill/>
          <a:ln w="9525">
            <a:noFill/>
            <a:miter lim="800000"/>
            <a:headEnd/>
            <a:tailEnd/>
          </a:ln>
        </p:spPr>
        <p:txBody>
          <a:bodyPr wrap="square" lIns="56675" tIns="28337" rIns="56675" bIns="28337">
            <a:spAutoFit/>
          </a:bodyPr>
          <a:lstStyle/>
          <a:p>
            <a:pPr marL="211138" indent="-211138" algn="ctr">
              <a:defRPr/>
            </a:pPr>
            <a:r>
              <a:rPr lang="ca-ES" sz="2400" b="1" dirty="0" smtClean="0">
                <a:solidFill>
                  <a:srgbClr val="3C0BB5"/>
                </a:solidFill>
                <a:latin typeface="Arial" pitchFamily="34" charset="0"/>
                <a:ea typeface="Verdana" pitchFamily="34" charset="0"/>
                <a:cs typeface="Arial" pitchFamily="34" charset="0"/>
              </a:rPr>
              <a:t>Projecte global amb vocació modèlica</a:t>
            </a:r>
            <a:r>
              <a:rPr lang="ca-ES" sz="2400" b="1" dirty="0" smtClean="0">
                <a:solidFill>
                  <a:srgbClr val="3C0BB5"/>
                </a:solidFill>
                <a:ea typeface="Verdana" pitchFamily="34" charset="0"/>
                <a:cs typeface="Verdana" pitchFamily="34" charset="0"/>
              </a:rPr>
              <a:t>:</a:t>
            </a:r>
            <a:r>
              <a:rPr lang="ca-ES" sz="1600" dirty="0" smtClean="0">
                <a:solidFill>
                  <a:srgbClr val="C00000"/>
                </a:solidFill>
                <a:ea typeface="Verdana" pitchFamily="34" charset="0"/>
                <a:cs typeface="Verdana" pitchFamily="34" charset="0"/>
              </a:rPr>
              <a:t>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6443858"/>
            <a:ext cx="841477" cy="40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58"/>
          <p:cNvSpPr>
            <a:spLocks noChangeArrowheads="1"/>
          </p:cNvSpPr>
          <p:nvPr/>
        </p:nvSpPr>
        <p:spPr bwMode="auto">
          <a:xfrm>
            <a:off x="3133057" y="943810"/>
            <a:ext cx="6012160" cy="6659035"/>
          </a:xfrm>
          <a:prstGeom prst="rect">
            <a:avLst/>
          </a:prstGeom>
          <a:noFill/>
          <a:ln w="9525">
            <a:noFill/>
            <a:miter lim="800000"/>
            <a:headEnd/>
            <a:tailEnd/>
          </a:ln>
        </p:spPr>
        <p:txBody>
          <a:bodyPr wrap="square" lIns="56675" tIns="28337" rIns="56675" bIns="28337">
            <a:spAutoFit/>
          </a:bodyPr>
          <a:lstStyle/>
          <a:p>
            <a:pPr marL="742950" lvl="1" indent="-285750">
              <a:buFont typeface="Arial" pitchFamily="34" charset="0"/>
              <a:buChar char="•"/>
              <a:defRPr/>
            </a:pPr>
            <a:r>
              <a:rPr lang="ca-ES" sz="1500" b="1" dirty="0" smtClean="0">
                <a:latin typeface="Arial" pitchFamily="34" charset="0"/>
                <a:ea typeface="Verdana" pitchFamily="34" charset="0"/>
                <a:cs typeface="Arial" pitchFamily="34" charset="0"/>
              </a:rPr>
              <a:t>Mod. POUM 5:    </a:t>
            </a:r>
            <a:r>
              <a:rPr lang="ca-ES" sz="1400" b="1" dirty="0" smtClean="0">
                <a:latin typeface="Arial" pitchFamily="34" charset="0"/>
                <a:ea typeface="Verdana" pitchFamily="34" charset="0"/>
                <a:cs typeface="Arial" pitchFamily="34" charset="0"/>
              </a:rPr>
              <a:t>30</a:t>
            </a:r>
            <a:r>
              <a:rPr lang="ca-ES" sz="1400" b="1" dirty="0">
                <a:latin typeface="Arial" pitchFamily="34" charset="0"/>
                <a:ea typeface="Verdana" pitchFamily="34" charset="0"/>
                <a:cs typeface="Arial" pitchFamily="34" charset="0"/>
              </a:rPr>
              <a:t>% sòl per habitatge </a:t>
            </a:r>
            <a:r>
              <a:rPr lang="ca-ES" sz="1400" dirty="0">
                <a:latin typeface="Arial" pitchFamily="34" charset="0"/>
                <a:ea typeface="Verdana" pitchFamily="34" charset="0"/>
                <a:cs typeface="Arial" pitchFamily="34" charset="0"/>
              </a:rPr>
              <a:t>(214 habitatges)</a:t>
            </a:r>
          </a:p>
          <a:p>
            <a:pPr lvl="2">
              <a:defRPr/>
            </a:pPr>
            <a:r>
              <a:rPr lang="ca-ES" sz="1400" b="1" dirty="0" smtClean="0">
                <a:latin typeface="Arial" pitchFamily="34" charset="0"/>
                <a:ea typeface="Verdana" pitchFamily="34" charset="0"/>
                <a:cs typeface="Arial" pitchFamily="34" charset="0"/>
              </a:rPr>
              <a:t>                           38</a:t>
            </a:r>
            <a:r>
              <a:rPr lang="ca-ES" sz="1400" b="1" dirty="0">
                <a:latin typeface="Arial" pitchFamily="34" charset="0"/>
                <a:ea typeface="Verdana" pitchFamily="34" charset="0"/>
                <a:cs typeface="Arial" pitchFamily="34" charset="0"/>
              </a:rPr>
              <a:t>% sòl per zona verda </a:t>
            </a:r>
          </a:p>
          <a:p>
            <a:pPr lvl="2">
              <a:defRPr/>
            </a:pPr>
            <a:r>
              <a:rPr lang="ca-ES" sz="1400" b="1" dirty="0" smtClean="0">
                <a:latin typeface="Arial" pitchFamily="34" charset="0"/>
                <a:ea typeface="Verdana" pitchFamily="34" charset="0"/>
                <a:cs typeface="Arial" pitchFamily="34" charset="0"/>
              </a:rPr>
              <a:t>                           22</a:t>
            </a:r>
            <a:r>
              <a:rPr lang="ca-ES" sz="1400" b="1" dirty="0">
                <a:latin typeface="Arial" pitchFamily="34" charset="0"/>
                <a:ea typeface="Verdana" pitchFamily="34" charset="0"/>
                <a:cs typeface="Arial" pitchFamily="34" charset="0"/>
              </a:rPr>
              <a:t>% sòl per vials</a:t>
            </a:r>
          </a:p>
          <a:p>
            <a:pPr lvl="2">
              <a:defRPr/>
            </a:pPr>
            <a:r>
              <a:rPr lang="ca-ES" sz="1400" b="1" dirty="0" smtClean="0">
                <a:latin typeface="Arial" pitchFamily="34" charset="0"/>
                <a:ea typeface="Verdana" pitchFamily="34" charset="0"/>
                <a:cs typeface="Arial" pitchFamily="34" charset="0"/>
              </a:rPr>
              <a:t>                           10</a:t>
            </a:r>
            <a:r>
              <a:rPr lang="ca-ES" sz="1400" b="1" dirty="0">
                <a:latin typeface="Arial" pitchFamily="34" charset="0"/>
                <a:ea typeface="Verdana" pitchFamily="34" charset="0"/>
                <a:cs typeface="Arial" pitchFamily="34" charset="0"/>
              </a:rPr>
              <a:t>% sòl per equipaments</a:t>
            </a:r>
          </a:p>
          <a:p>
            <a:pPr marL="742950" lvl="1" indent="-285750">
              <a:buFont typeface="Arial" pitchFamily="34" charset="0"/>
              <a:buChar char="•"/>
              <a:defRPr/>
            </a:pPr>
            <a:endParaRPr lang="ca-ES" sz="1500" b="1" dirty="0" smtClean="0">
              <a:latin typeface="Arial" pitchFamily="34" charset="0"/>
              <a:ea typeface="Verdana" pitchFamily="34" charset="0"/>
              <a:cs typeface="Arial" pitchFamily="34" charset="0"/>
            </a:endParaRPr>
          </a:p>
          <a:p>
            <a:pPr marL="742950" lvl="1" indent="-285750">
              <a:buFont typeface="Arial" pitchFamily="34" charset="0"/>
              <a:buChar char="•"/>
              <a:defRPr/>
            </a:pPr>
            <a:r>
              <a:rPr lang="ca-ES" sz="1500" dirty="0" smtClean="0">
                <a:latin typeface="Arial" pitchFamily="34" charset="0"/>
                <a:ea typeface="Verdana" pitchFamily="34" charset="0"/>
                <a:cs typeface="Arial" pitchFamily="34" charset="0"/>
              </a:rPr>
              <a:t>Sector amb un </a:t>
            </a:r>
            <a:r>
              <a:rPr lang="ca-ES" sz="1500" b="1" dirty="0" smtClean="0">
                <a:latin typeface="Arial" pitchFamily="34" charset="0"/>
                <a:ea typeface="Verdana" pitchFamily="34" charset="0"/>
                <a:cs typeface="Arial" pitchFamily="34" charset="0"/>
              </a:rPr>
              <a:t>85% d’habitatges d’HPO. </a:t>
            </a:r>
          </a:p>
          <a:p>
            <a:pPr marL="742950" lvl="1" indent="-285750">
              <a:buFont typeface="Arial" pitchFamily="34" charset="0"/>
              <a:buChar char="•"/>
              <a:defRPr/>
            </a:pPr>
            <a:endParaRPr lang="ca-ES" sz="1500" b="1" dirty="0" smtClean="0">
              <a:latin typeface="Arial" pitchFamily="34" charset="0"/>
              <a:ea typeface="Verdana" pitchFamily="34" charset="0"/>
              <a:cs typeface="Arial" pitchFamily="34" charset="0"/>
            </a:endParaRPr>
          </a:p>
          <a:p>
            <a:pPr lvl="1">
              <a:defRPr/>
            </a:pPr>
            <a:r>
              <a:rPr lang="ca-ES" sz="1500" dirty="0" smtClean="0">
                <a:latin typeface="Arial" pitchFamily="34" charset="0"/>
                <a:ea typeface="Verdana" pitchFamily="34" charset="0"/>
                <a:cs typeface="Arial" pitchFamily="34" charset="0"/>
              </a:rPr>
              <a:t>       </a:t>
            </a:r>
            <a:r>
              <a:rPr lang="ca-ES" sz="1400" dirty="0" smtClean="0">
                <a:latin typeface="Arial" pitchFamily="34" charset="0"/>
                <a:ea typeface="Verdana" pitchFamily="34" charset="0"/>
                <a:cs typeface="Arial" pitchFamily="34" charset="0"/>
              </a:rPr>
              <a:t>55% de protecció específica (120 hab. de lloguer)</a:t>
            </a:r>
          </a:p>
          <a:p>
            <a:pPr lvl="1">
              <a:defRPr/>
            </a:pPr>
            <a:r>
              <a:rPr lang="ca-ES" sz="1400" dirty="0">
                <a:latin typeface="Arial" pitchFamily="34" charset="0"/>
                <a:ea typeface="Verdana" pitchFamily="34" charset="0"/>
                <a:cs typeface="Arial" pitchFamily="34" charset="0"/>
              </a:rPr>
              <a:t> </a:t>
            </a:r>
            <a:r>
              <a:rPr lang="ca-ES" sz="1400" dirty="0" smtClean="0">
                <a:latin typeface="Arial" pitchFamily="34" charset="0"/>
                <a:ea typeface="Verdana" pitchFamily="34" charset="0"/>
                <a:cs typeface="Arial" pitchFamily="34" charset="0"/>
              </a:rPr>
              <a:t>      30% de protecció genèrica ( 66 hab. lloguer o compra) </a:t>
            </a:r>
          </a:p>
          <a:p>
            <a:pPr lvl="1">
              <a:defRPr/>
            </a:pPr>
            <a:r>
              <a:rPr lang="ca-ES" sz="1400" dirty="0" smtClean="0">
                <a:latin typeface="Arial" pitchFamily="34" charset="0"/>
                <a:ea typeface="Verdana" pitchFamily="34" charset="0"/>
                <a:cs typeface="Arial" pitchFamily="34" charset="0"/>
              </a:rPr>
              <a:t>       15% d’habitatge lliure ( 28 hab.)</a:t>
            </a:r>
          </a:p>
          <a:p>
            <a:pPr marL="742950" lvl="1" indent="-285750">
              <a:buFont typeface="Arial" pitchFamily="34" charset="0"/>
              <a:buChar char="•"/>
              <a:defRPr/>
            </a:pPr>
            <a:endParaRPr lang="ca-ES" sz="1500" b="1" dirty="0" smtClean="0">
              <a:latin typeface="Arial" pitchFamily="34" charset="0"/>
              <a:ea typeface="Verdana" pitchFamily="34" charset="0"/>
              <a:cs typeface="Arial" pitchFamily="34" charset="0"/>
            </a:endParaRPr>
          </a:p>
          <a:p>
            <a:pPr marL="742950" lvl="1" indent="-285750">
              <a:buFont typeface="Arial" pitchFamily="34" charset="0"/>
              <a:buChar char="•"/>
              <a:defRPr/>
            </a:pPr>
            <a:r>
              <a:rPr lang="ca-ES" sz="1500" b="1" dirty="0" smtClean="0">
                <a:latin typeface="Arial" pitchFamily="34" charset="0"/>
                <a:ea typeface="Verdana" pitchFamily="34" charset="0"/>
                <a:cs typeface="Arial" pitchFamily="34" charset="0"/>
              </a:rPr>
              <a:t>Alt nivell de qualitat arquitectònica </a:t>
            </a:r>
            <a:r>
              <a:rPr lang="ca-ES" sz="1500" dirty="0" smtClean="0">
                <a:latin typeface="Arial" pitchFamily="34" charset="0"/>
                <a:ea typeface="Verdana" pitchFamily="34" charset="0"/>
                <a:cs typeface="Arial" pitchFamily="34" charset="0"/>
              </a:rPr>
              <a:t>exigit per </a:t>
            </a:r>
            <a:r>
              <a:rPr lang="ca-ES" sz="1500" dirty="0" err="1" smtClean="0">
                <a:latin typeface="Arial" pitchFamily="34" charset="0"/>
                <a:ea typeface="Verdana" pitchFamily="34" charset="0"/>
                <a:cs typeface="Arial" pitchFamily="34" charset="0"/>
              </a:rPr>
              <a:t>l’Incasòl</a:t>
            </a:r>
            <a:r>
              <a:rPr lang="ca-ES" sz="1500" dirty="0" smtClean="0">
                <a:latin typeface="Arial" pitchFamily="34" charset="0"/>
                <a:ea typeface="Verdana" pitchFamily="34" charset="0"/>
                <a:cs typeface="Arial" pitchFamily="34" charset="0"/>
              </a:rPr>
              <a:t> en el projectes públics: qualificació energètica A, distribucions flexibles i mirada igualitària en la distribució d’espais</a:t>
            </a:r>
          </a:p>
          <a:p>
            <a:pPr marL="1200150" lvl="2" indent="-285750">
              <a:buFont typeface="Arial" pitchFamily="34" charset="0"/>
              <a:buChar char="•"/>
            </a:pPr>
            <a:endParaRPr lang="ca-ES" sz="1500" b="1" dirty="0" smtClean="0">
              <a:latin typeface="Arial" pitchFamily="34" charset="0"/>
              <a:ea typeface="Verdana" pitchFamily="34" charset="0"/>
              <a:cs typeface="Arial" pitchFamily="34" charset="0"/>
            </a:endParaRPr>
          </a:p>
          <a:p>
            <a:pPr marL="742950" lvl="1" indent="-285750">
              <a:buFont typeface="Arial" pitchFamily="34" charset="0"/>
              <a:buChar char="•"/>
              <a:defRPr/>
            </a:pPr>
            <a:r>
              <a:rPr lang="ca-ES" sz="1500" dirty="0" smtClean="0">
                <a:latin typeface="Arial" pitchFamily="34" charset="0"/>
                <a:ea typeface="Verdana" pitchFamily="34" charset="0"/>
                <a:cs typeface="Arial" pitchFamily="34" charset="0"/>
              </a:rPr>
              <a:t>Nous serveis per definir que complementaran els dèficits del territori amb un </a:t>
            </a:r>
            <a:r>
              <a:rPr lang="ca-ES" sz="1500" b="1" dirty="0" smtClean="0">
                <a:latin typeface="Arial" pitchFamily="34" charset="0"/>
                <a:ea typeface="Verdana" pitchFamily="34" charset="0"/>
                <a:cs typeface="Arial" pitchFamily="34" charset="0"/>
              </a:rPr>
              <a:t>equipament de fins a 3.500m2 </a:t>
            </a:r>
          </a:p>
          <a:p>
            <a:pPr marL="742950" lvl="1" indent="-285750">
              <a:buFont typeface="Arial" pitchFamily="34" charset="0"/>
              <a:buChar char="•"/>
              <a:defRPr/>
            </a:pPr>
            <a:endParaRPr lang="ca-ES" sz="1500" b="1" dirty="0" smtClean="0">
              <a:latin typeface="Arial" pitchFamily="34" charset="0"/>
              <a:ea typeface="Verdana" pitchFamily="34" charset="0"/>
              <a:cs typeface="Arial" pitchFamily="34" charset="0"/>
            </a:endParaRPr>
          </a:p>
          <a:p>
            <a:pPr marL="742950" lvl="1" indent="-285750">
              <a:buFont typeface="Arial" pitchFamily="34" charset="0"/>
              <a:buChar char="•"/>
              <a:defRPr/>
            </a:pPr>
            <a:r>
              <a:rPr lang="ca-ES" sz="1500" dirty="0" smtClean="0">
                <a:latin typeface="Arial" pitchFamily="34" charset="0"/>
                <a:ea typeface="Verdana" pitchFamily="34" charset="0"/>
                <a:cs typeface="Arial" pitchFamily="34" charset="0"/>
              </a:rPr>
              <a:t>El projecte </a:t>
            </a:r>
            <a:r>
              <a:rPr lang="ca-ES" sz="1500" b="1" dirty="0" smtClean="0">
                <a:latin typeface="Arial" pitchFamily="34" charset="0"/>
                <a:ea typeface="Verdana" pitchFamily="34" charset="0"/>
                <a:cs typeface="Arial" pitchFamily="34" charset="0"/>
              </a:rPr>
              <a:t>duplica la superfície destinada a zones verdes i equipaments</a:t>
            </a:r>
            <a:r>
              <a:rPr lang="ca-ES" sz="1500" dirty="0" smtClean="0">
                <a:latin typeface="Arial" pitchFamily="34" charset="0"/>
                <a:ea typeface="Verdana" pitchFamily="34" charset="0"/>
                <a:cs typeface="Arial" pitchFamily="34" charset="0"/>
              </a:rPr>
              <a:t> sobre els mínims de la legislació vigent.</a:t>
            </a:r>
          </a:p>
          <a:p>
            <a:pPr marL="742950" lvl="1" indent="-285750">
              <a:buFont typeface="Arial" pitchFamily="34" charset="0"/>
              <a:buChar char="•"/>
              <a:defRPr/>
            </a:pPr>
            <a:endParaRPr lang="ca-ES" sz="1500" dirty="0">
              <a:latin typeface="Arial" pitchFamily="34" charset="0"/>
              <a:ea typeface="Verdana" pitchFamily="34" charset="0"/>
              <a:cs typeface="Arial" pitchFamily="34" charset="0"/>
            </a:endParaRPr>
          </a:p>
          <a:p>
            <a:pPr marL="742950" lvl="1" indent="-285750">
              <a:buFont typeface="Arial" pitchFamily="34" charset="0"/>
              <a:buChar char="•"/>
              <a:defRPr/>
            </a:pPr>
            <a:r>
              <a:rPr lang="ca-ES" sz="1500" dirty="0" smtClean="0">
                <a:latin typeface="Arial" pitchFamily="34" charset="0"/>
                <a:ea typeface="Verdana" pitchFamily="34" charset="0"/>
                <a:cs typeface="Arial" pitchFamily="34" charset="0"/>
              </a:rPr>
              <a:t>Creació de nous vials que millorin la trama urbana</a:t>
            </a:r>
          </a:p>
          <a:p>
            <a:pPr marL="742950" lvl="1" indent="-285750">
              <a:buFont typeface="Arial" pitchFamily="34" charset="0"/>
              <a:buChar char="•"/>
              <a:defRPr/>
            </a:pPr>
            <a:endParaRPr lang="ca-ES" sz="1500" dirty="0">
              <a:latin typeface="Arial" pitchFamily="34" charset="0"/>
              <a:ea typeface="Verdana" pitchFamily="34" charset="0"/>
              <a:cs typeface="Arial" pitchFamily="34" charset="0"/>
            </a:endParaRPr>
          </a:p>
          <a:p>
            <a:pPr marL="742950" lvl="1" indent="-285750">
              <a:buFont typeface="Arial" pitchFamily="34" charset="0"/>
              <a:buChar char="•"/>
              <a:defRPr/>
            </a:pPr>
            <a:r>
              <a:rPr lang="ca-ES" sz="1500" dirty="0" smtClean="0">
                <a:latin typeface="Arial" pitchFamily="34" charset="0"/>
                <a:ea typeface="Verdana" pitchFamily="34" charset="0"/>
                <a:cs typeface="Arial" pitchFamily="34" charset="0"/>
              </a:rPr>
              <a:t>Projecte global amb </a:t>
            </a:r>
            <a:r>
              <a:rPr lang="ca-ES" sz="1500" b="1" dirty="0" smtClean="0">
                <a:latin typeface="Arial" pitchFamily="34" charset="0"/>
                <a:ea typeface="Verdana" pitchFamily="34" charset="0"/>
                <a:cs typeface="Arial" pitchFamily="34" charset="0"/>
              </a:rPr>
              <a:t>participació ciutadana</a:t>
            </a:r>
          </a:p>
          <a:p>
            <a:pPr marL="742950" lvl="1" indent="-285750">
              <a:buFont typeface="Arial" pitchFamily="34" charset="0"/>
              <a:buChar char="•"/>
              <a:defRPr/>
            </a:pPr>
            <a:endParaRPr lang="ca-ES" sz="1500" dirty="0" smtClean="0">
              <a:solidFill>
                <a:srgbClr val="C00000"/>
              </a:solidFill>
              <a:latin typeface="Arial" pitchFamily="34" charset="0"/>
              <a:ea typeface="Verdana" pitchFamily="34" charset="0"/>
              <a:cs typeface="Arial" pitchFamily="34" charset="0"/>
            </a:endParaRPr>
          </a:p>
          <a:p>
            <a:pPr marL="742950" lvl="1" indent="-285750">
              <a:buFont typeface="Arial" pitchFamily="34" charset="0"/>
              <a:buChar char="•"/>
              <a:defRPr/>
            </a:pPr>
            <a:endParaRPr lang="ca-ES" sz="1600" dirty="0">
              <a:solidFill>
                <a:srgbClr val="C00000"/>
              </a:solidFill>
              <a:ea typeface="Verdana" pitchFamily="34" charset="0"/>
              <a:cs typeface="Verdana" pitchFamily="34" charset="0"/>
            </a:endParaRPr>
          </a:p>
          <a:p>
            <a:pPr marL="742950" lvl="1" indent="-285750">
              <a:buFont typeface="Arial" pitchFamily="34" charset="0"/>
              <a:buChar char="•"/>
              <a:defRPr/>
            </a:pPr>
            <a:endParaRPr lang="ca-ES" sz="1400" dirty="0" smtClean="0">
              <a:solidFill>
                <a:srgbClr val="C00000"/>
              </a:solidFill>
              <a:ea typeface="Verdana" pitchFamily="34" charset="0"/>
              <a:cs typeface="Verdana" pitchFamily="34" charset="0"/>
            </a:endParaRPr>
          </a:p>
          <a:p>
            <a:pPr marL="742950" lvl="1" indent="-285750">
              <a:buFont typeface="Arial" pitchFamily="34" charset="0"/>
              <a:buChar char="•"/>
              <a:defRPr/>
            </a:pPr>
            <a:endParaRPr lang="ca-ES" sz="1400" dirty="0">
              <a:solidFill>
                <a:srgbClr val="C00000"/>
              </a:solidFill>
              <a:ea typeface="Verdana" pitchFamily="34" charset="0"/>
              <a:cs typeface="Verdana" pitchFamily="34" charset="0"/>
            </a:endParaRPr>
          </a:p>
        </p:txBody>
      </p:sp>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558" t="1656" r="22037"/>
          <a:stretch/>
        </p:blipFill>
        <p:spPr bwMode="auto">
          <a:xfrm>
            <a:off x="179512" y="1033670"/>
            <a:ext cx="3168352" cy="558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960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144000" cy="369888"/>
          </a:xfrm>
          <a:prstGeom prst="rect">
            <a:avLst/>
          </a:prstGeom>
          <a:solidFill>
            <a:schemeClr val="bg1">
              <a:lumMod val="65000"/>
            </a:schemeClr>
          </a:solidFill>
          <a:ln w="9525">
            <a:noFill/>
            <a:miter lim="800000"/>
            <a:headEnd/>
            <a:tailEnd/>
          </a:ln>
        </p:spPr>
        <p:txBody>
          <a:bodyPr>
            <a:spAutoFit/>
          </a:bodyPr>
          <a:lstStyle/>
          <a:p>
            <a:pPr algn="ctr" eaLnBrk="1" hangingPunct="1">
              <a:spcBef>
                <a:spcPct val="50000"/>
              </a:spcBef>
              <a:defRPr/>
            </a:pPr>
            <a:r>
              <a:rPr lang="ca-ES" sz="1800" b="1" dirty="0" smtClean="0">
                <a:solidFill>
                  <a:schemeClr val="bg1"/>
                </a:solidFill>
              </a:rPr>
              <a:t>Habitatge públic a Castellar del Vallès</a:t>
            </a:r>
            <a:endParaRPr lang="ca-ES" sz="1800" b="1" dirty="0">
              <a:solidFill>
                <a:schemeClr val="bg1"/>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6347005"/>
            <a:ext cx="841477" cy="40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6403019"/>
            <a:ext cx="841477" cy="38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58"/>
          <p:cNvSpPr>
            <a:spLocks noChangeArrowheads="1"/>
          </p:cNvSpPr>
          <p:nvPr/>
        </p:nvSpPr>
        <p:spPr bwMode="auto">
          <a:xfrm>
            <a:off x="251519" y="560014"/>
            <a:ext cx="5500829" cy="3612047"/>
          </a:xfrm>
          <a:prstGeom prst="rect">
            <a:avLst/>
          </a:prstGeom>
          <a:noFill/>
          <a:ln w="9525">
            <a:noFill/>
            <a:miter lim="800000"/>
            <a:headEnd/>
            <a:tailEnd/>
          </a:ln>
        </p:spPr>
        <p:txBody>
          <a:bodyPr wrap="square" lIns="56675" tIns="28337" rIns="56675" bIns="28337">
            <a:spAutoFit/>
          </a:bodyPr>
          <a:lstStyle/>
          <a:p>
            <a:pPr marL="211138" indent="-211138" algn="ctr">
              <a:defRPr/>
            </a:pPr>
            <a:r>
              <a:rPr lang="ca-ES" sz="2800" b="1" dirty="0" smtClean="0">
                <a:solidFill>
                  <a:srgbClr val="3C0BB5"/>
                </a:solidFill>
                <a:latin typeface="Arial" pitchFamily="34" charset="0"/>
                <a:ea typeface="Verdana" pitchFamily="34" charset="0"/>
                <a:cs typeface="Arial" pitchFamily="34" charset="0"/>
              </a:rPr>
              <a:t>Resultat de l’estudi </a:t>
            </a:r>
            <a:r>
              <a:rPr lang="ca-ES" sz="2800" b="1" dirty="0" err="1" smtClean="0">
                <a:solidFill>
                  <a:srgbClr val="3C0BB5"/>
                </a:solidFill>
                <a:latin typeface="Arial" pitchFamily="34" charset="0"/>
                <a:ea typeface="Verdana" pitchFamily="34" charset="0"/>
                <a:cs typeface="Arial" pitchFamily="34" charset="0"/>
              </a:rPr>
              <a:t>geotècnic</a:t>
            </a:r>
            <a:r>
              <a:rPr lang="ca-ES" sz="2800" b="1" dirty="0" smtClean="0">
                <a:solidFill>
                  <a:srgbClr val="3C0BB5"/>
                </a:solidFill>
                <a:latin typeface="Arial" pitchFamily="34" charset="0"/>
                <a:ea typeface="Verdana" pitchFamily="34" charset="0"/>
                <a:cs typeface="Arial" pitchFamily="34" charset="0"/>
              </a:rPr>
              <a:t>:</a:t>
            </a:r>
            <a:endParaRPr lang="ca-ES" sz="2800" b="1" dirty="0">
              <a:solidFill>
                <a:srgbClr val="3C0BB5"/>
              </a:solidFill>
              <a:latin typeface="Arial" pitchFamily="34" charset="0"/>
              <a:ea typeface="Verdana" pitchFamily="34" charset="0"/>
              <a:cs typeface="Arial" pitchFamily="34" charset="0"/>
            </a:endParaRPr>
          </a:p>
          <a:p>
            <a:pPr marL="211138" indent="-211138">
              <a:defRPr/>
            </a:pPr>
            <a:endParaRPr lang="ca-ES" sz="1600" b="1" i="1" dirty="0" smtClean="0">
              <a:solidFill>
                <a:srgbClr val="3C0BB5"/>
              </a:solidFill>
              <a:ea typeface="Verdana" pitchFamily="34" charset="0"/>
              <a:cs typeface="Verdana" pitchFamily="34" charset="0"/>
            </a:endParaRPr>
          </a:p>
          <a:p>
            <a:pPr marL="520700" indent="-342900" algn="just">
              <a:buFont typeface="Arial" pitchFamily="34" charset="0"/>
              <a:buChar char="•"/>
            </a:pPr>
            <a:r>
              <a:rPr lang="ca-ES" sz="1900" b="1" dirty="0" smtClean="0">
                <a:latin typeface="Arial" pitchFamily="34" charset="0"/>
                <a:cs typeface="Arial" pitchFamily="34" charset="0"/>
              </a:rPr>
              <a:t>L’estrat resistent està a una profunditat aproximada de 3,5 metres</a:t>
            </a:r>
            <a:r>
              <a:rPr lang="ca-ES" sz="1900" dirty="0" smtClean="0">
                <a:latin typeface="Arial" pitchFamily="34" charset="0"/>
                <a:cs typeface="Arial" pitchFamily="34" charset="0"/>
              </a:rPr>
              <a:t>, per tant el resultat és òptim per </a:t>
            </a:r>
            <a:r>
              <a:rPr lang="ca-ES" sz="1900" dirty="0">
                <a:latin typeface="Arial" pitchFamily="34" charset="0"/>
                <a:cs typeface="Arial" pitchFamily="34" charset="0"/>
              </a:rPr>
              <a:t>f</a:t>
            </a:r>
            <a:r>
              <a:rPr lang="ca-ES" sz="1900" dirty="0" smtClean="0">
                <a:latin typeface="Arial" pitchFamily="34" charset="0"/>
                <a:cs typeface="Arial" pitchFamily="34" charset="0"/>
              </a:rPr>
              <a:t>er les edificacions amb una planta soterrani amb una fonamentació convencional.</a:t>
            </a:r>
          </a:p>
          <a:p>
            <a:pPr marL="177800" algn="just"/>
            <a:endParaRPr lang="ca-ES" sz="1900" dirty="0" smtClean="0">
              <a:latin typeface="Arial" pitchFamily="34" charset="0"/>
              <a:cs typeface="Arial" pitchFamily="34" charset="0"/>
            </a:endParaRPr>
          </a:p>
          <a:p>
            <a:pPr marL="520700" indent="-342900" algn="just">
              <a:buFont typeface="Arial" pitchFamily="34" charset="0"/>
              <a:buChar char="•"/>
            </a:pPr>
            <a:r>
              <a:rPr lang="ca-ES" sz="1900" dirty="0" smtClean="0">
                <a:latin typeface="Arial" pitchFamily="34" charset="0"/>
                <a:cs typeface="Arial" pitchFamily="34" charset="0"/>
              </a:rPr>
              <a:t>D’aquesta manera no es preveu sobre cost addicional al projecte d’edificació per causes del subsòl.</a:t>
            </a:r>
            <a:endParaRPr lang="ca-ES" sz="1900" dirty="0">
              <a:latin typeface="Arial" pitchFamily="34" charset="0"/>
              <a:cs typeface="Arial" pitchFamily="34" charset="0"/>
            </a:endParaRPr>
          </a:p>
          <a:p>
            <a:pPr marL="211138" indent="-211138">
              <a:defRPr/>
            </a:pPr>
            <a:endParaRPr lang="ca-ES" sz="1600" b="1" i="1" dirty="0">
              <a:ea typeface="Verdana" pitchFamily="34" charset="0"/>
              <a:cs typeface="Verdana" pitchFamily="34" charset="0"/>
            </a:endParaRP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014"/>
          <a:stretch/>
        </p:blipFill>
        <p:spPr bwMode="auto">
          <a:xfrm>
            <a:off x="379301" y="3814256"/>
            <a:ext cx="8128022" cy="262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0372" y="1412776"/>
            <a:ext cx="2870952" cy="214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024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144000" cy="369888"/>
          </a:xfrm>
          <a:prstGeom prst="rect">
            <a:avLst/>
          </a:prstGeom>
          <a:solidFill>
            <a:schemeClr val="bg1">
              <a:lumMod val="65000"/>
            </a:schemeClr>
          </a:solidFill>
          <a:ln w="9525">
            <a:noFill/>
            <a:miter lim="800000"/>
            <a:headEnd/>
            <a:tailEnd/>
          </a:ln>
        </p:spPr>
        <p:txBody>
          <a:bodyPr>
            <a:spAutoFit/>
          </a:bodyPr>
          <a:lstStyle/>
          <a:p>
            <a:pPr algn="ctr" eaLnBrk="1" hangingPunct="1">
              <a:spcBef>
                <a:spcPct val="50000"/>
              </a:spcBef>
              <a:defRPr/>
            </a:pPr>
            <a:r>
              <a:rPr lang="ca-ES" sz="1800" b="1" dirty="0" smtClean="0">
                <a:solidFill>
                  <a:schemeClr val="bg1"/>
                </a:solidFill>
              </a:rPr>
              <a:t>Habitatge públic a Castellar del Vallès</a:t>
            </a:r>
            <a:endParaRPr lang="ca-ES" sz="1800" b="1" dirty="0">
              <a:solidFill>
                <a:schemeClr val="bg1"/>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6347005"/>
            <a:ext cx="841477" cy="40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6337717"/>
            <a:ext cx="985493" cy="44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58"/>
          <p:cNvSpPr>
            <a:spLocks noChangeArrowheads="1"/>
          </p:cNvSpPr>
          <p:nvPr/>
        </p:nvSpPr>
        <p:spPr bwMode="auto">
          <a:xfrm>
            <a:off x="3779912" y="478965"/>
            <a:ext cx="5112568" cy="5597206"/>
          </a:xfrm>
          <a:prstGeom prst="rect">
            <a:avLst/>
          </a:prstGeom>
          <a:noFill/>
          <a:ln w="9525">
            <a:noFill/>
            <a:miter lim="800000"/>
            <a:headEnd/>
            <a:tailEnd/>
          </a:ln>
        </p:spPr>
        <p:txBody>
          <a:bodyPr wrap="square" lIns="56675" tIns="28337" rIns="56675" bIns="28337">
            <a:spAutoFit/>
          </a:bodyPr>
          <a:lstStyle/>
          <a:p>
            <a:pPr marL="211138" indent="-211138" algn="ctr">
              <a:defRPr/>
            </a:pPr>
            <a:r>
              <a:rPr lang="ca-ES" sz="3200" b="1" dirty="0" smtClean="0">
                <a:solidFill>
                  <a:srgbClr val="3C0BB5"/>
                </a:solidFill>
                <a:latin typeface="Arial" pitchFamily="34" charset="0"/>
                <a:ea typeface="Verdana" pitchFamily="34" charset="0"/>
                <a:cs typeface="Arial" pitchFamily="34" charset="0"/>
              </a:rPr>
              <a:t>Resum del projecte:</a:t>
            </a:r>
          </a:p>
          <a:p>
            <a:pPr marL="211138" indent="-211138">
              <a:defRPr/>
            </a:pPr>
            <a:endParaRPr lang="ca-ES" sz="3200" b="1" dirty="0">
              <a:solidFill>
                <a:srgbClr val="3C0BB5"/>
              </a:solidFill>
              <a:ea typeface="Verdana" pitchFamily="34" charset="0"/>
              <a:cs typeface="Verdana" pitchFamily="34" charset="0"/>
            </a:endParaRPr>
          </a:p>
          <a:p>
            <a:pPr marL="211138" indent="-211138">
              <a:defRPr/>
            </a:pPr>
            <a:endParaRPr lang="ca-ES" sz="800" b="1" i="1" dirty="0" smtClean="0">
              <a:solidFill>
                <a:srgbClr val="3C0BB5"/>
              </a:solidFill>
              <a:ea typeface="Verdana" pitchFamily="34" charset="0"/>
              <a:cs typeface="Verdana" pitchFamily="34" charset="0"/>
            </a:endParaRPr>
          </a:p>
          <a:p>
            <a:pPr marL="177800" algn="just"/>
            <a:r>
              <a:rPr lang="ca-ES" dirty="0">
                <a:latin typeface="Arial" pitchFamily="34" charset="0"/>
                <a:cs typeface="Arial" pitchFamily="34" charset="0"/>
              </a:rPr>
              <a:t>El projecte de l’antiga </a:t>
            </a:r>
            <a:r>
              <a:rPr lang="ca-ES" dirty="0" err="1">
                <a:latin typeface="Arial" pitchFamily="34" charset="0"/>
                <a:cs typeface="Arial" pitchFamily="34" charset="0"/>
              </a:rPr>
              <a:t>Playtex</a:t>
            </a:r>
            <a:r>
              <a:rPr lang="ca-ES" dirty="0">
                <a:latin typeface="Arial" pitchFamily="34" charset="0"/>
                <a:cs typeface="Arial" pitchFamily="34" charset="0"/>
              </a:rPr>
              <a:t> és </a:t>
            </a:r>
            <a:r>
              <a:rPr lang="ca-ES" b="1" dirty="0">
                <a:latin typeface="Arial" pitchFamily="34" charset="0"/>
                <a:cs typeface="Arial" pitchFamily="34" charset="0"/>
              </a:rPr>
              <a:t>un projecte estratègic pel municipi </a:t>
            </a:r>
            <a:r>
              <a:rPr lang="ca-ES" b="1" dirty="0" smtClean="0">
                <a:latin typeface="Arial" pitchFamily="34" charset="0"/>
                <a:cs typeface="Arial" pitchFamily="34" charset="0"/>
              </a:rPr>
              <a:t>de </a:t>
            </a:r>
            <a:r>
              <a:rPr lang="ca-ES" b="1" dirty="0">
                <a:latin typeface="Arial" pitchFamily="34" charset="0"/>
                <a:cs typeface="Arial" pitchFamily="34" charset="0"/>
              </a:rPr>
              <a:t>Castellar</a:t>
            </a:r>
            <a:r>
              <a:rPr lang="ca-ES" dirty="0">
                <a:latin typeface="Arial" pitchFamily="34" charset="0"/>
                <a:cs typeface="Arial" pitchFamily="34" charset="0"/>
              </a:rPr>
              <a:t>, </a:t>
            </a:r>
            <a:r>
              <a:rPr lang="ca-ES" dirty="0" smtClean="0">
                <a:latin typeface="Arial" pitchFamily="34" charset="0"/>
                <a:cs typeface="Arial" pitchFamily="34" charset="0"/>
              </a:rPr>
              <a:t>que:</a:t>
            </a:r>
          </a:p>
          <a:p>
            <a:pPr marL="349250" indent="-171450" algn="just">
              <a:buFont typeface="Arial" pitchFamily="34" charset="0"/>
              <a:buChar char="•"/>
            </a:pPr>
            <a:endParaRPr lang="ca-ES" dirty="0" smtClean="0">
              <a:latin typeface="Arial" pitchFamily="34" charset="0"/>
              <a:cs typeface="Arial" pitchFamily="34" charset="0"/>
            </a:endParaRPr>
          </a:p>
          <a:p>
            <a:pPr marL="520700" indent="-342900" algn="just">
              <a:buFont typeface="Arial" pitchFamily="34" charset="0"/>
              <a:buChar char="•"/>
            </a:pPr>
            <a:r>
              <a:rPr lang="ca-ES" dirty="0" smtClean="0">
                <a:latin typeface="Arial" pitchFamily="34" charset="0"/>
                <a:cs typeface="Arial" pitchFamily="34" charset="0"/>
              </a:rPr>
              <a:t>Ha de </a:t>
            </a:r>
            <a:r>
              <a:rPr lang="ca-ES" dirty="0">
                <a:latin typeface="Arial" pitchFamily="34" charset="0"/>
                <a:cs typeface="Arial" pitchFamily="34" charset="0"/>
              </a:rPr>
              <a:t>donar solucions d’habitatge </a:t>
            </a:r>
            <a:r>
              <a:rPr lang="ca-ES" dirty="0" smtClean="0">
                <a:latin typeface="Arial" pitchFamily="34" charset="0"/>
                <a:cs typeface="Arial" pitchFamily="34" charset="0"/>
              </a:rPr>
              <a:t>a </a:t>
            </a:r>
            <a:r>
              <a:rPr lang="ca-ES" dirty="0">
                <a:latin typeface="Arial" pitchFamily="34" charset="0"/>
                <a:cs typeface="Arial" pitchFamily="34" charset="0"/>
              </a:rPr>
              <a:t>famílies </a:t>
            </a:r>
            <a:r>
              <a:rPr lang="ca-ES" dirty="0" smtClean="0">
                <a:latin typeface="Arial" pitchFamily="34" charset="0"/>
                <a:cs typeface="Arial" pitchFamily="34" charset="0"/>
              </a:rPr>
              <a:t>castellarenques.</a:t>
            </a:r>
          </a:p>
          <a:p>
            <a:pPr marL="349250" indent="-171450" algn="just">
              <a:buFont typeface="Arial" pitchFamily="34" charset="0"/>
              <a:buChar char="•"/>
            </a:pPr>
            <a:endParaRPr lang="ca-ES" dirty="0" smtClean="0">
              <a:latin typeface="Arial" pitchFamily="34" charset="0"/>
              <a:cs typeface="Arial" pitchFamily="34" charset="0"/>
            </a:endParaRPr>
          </a:p>
          <a:p>
            <a:pPr marL="520700" indent="-342900" algn="just">
              <a:buFont typeface="Arial" pitchFamily="34" charset="0"/>
              <a:buChar char="•"/>
            </a:pPr>
            <a:r>
              <a:rPr lang="ca-ES" dirty="0" smtClean="0">
                <a:latin typeface="Arial" pitchFamily="34" charset="0"/>
                <a:cs typeface="Arial" pitchFamily="34" charset="0"/>
              </a:rPr>
              <a:t>És </a:t>
            </a:r>
            <a:r>
              <a:rPr lang="ca-ES" dirty="0">
                <a:latin typeface="Arial" pitchFamily="34" charset="0"/>
                <a:cs typeface="Arial" pitchFamily="34" charset="0"/>
              </a:rPr>
              <a:t>un projecte </a:t>
            </a:r>
            <a:r>
              <a:rPr lang="ca-ES" b="1" dirty="0">
                <a:latin typeface="Arial" pitchFamily="34" charset="0"/>
                <a:cs typeface="Arial" pitchFamily="34" charset="0"/>
              </a:rPr>
              <a:t>d’integració de Can Carner en el conjunt del municipi</a:t>
            </a:r>
            <a:r>
              <a:rPr lang="ca-ES" dirty="0">
                <a:latin typeface="Arial" pitchFamily="34" charset="0"/>
                <a:cs typeface="Arial" pitchFamily="34" charset="0"/>
              </a:rPr>
              <a:t>. </a:t>
            </a:r>
            <a:endParaRPr lang="ca-ES" dirty="0" smtClean="0">
              <a:latin typeface="Arial" pitchFamily="34" charset="0"/>
              <a:cs typeface="Arial" pitchFamily="34" charset="0"/>
            </a:endParaRPr>
          </a:p>
          <a:p>
            <a:pPr marL="349250" indent="-171450" algn="just">
              <a:buFont typeface="Arial" pitchFamily="34" charset="0"/>
              <a:buChar char="•"/>
            </a:pPr>
            <a:endParaRPr lang="ca-ES" dirty="0" smtClean="0">
              <a:latin typeface="Arial" pitchFamily="34" charset="0"/>
              <a:cs typeface="Arial" pitchFamily="34" charset="0"/>
            </a:endParaRPr>
          </a:p>
          <a:p>
            <a:pPr marL="520700" indent="-342900" algn="just">
              <a:buFont typeface="Arial" pitchFamily="34" charset="0"/>
              <a:buChar char="•"/>
            </a:pPr>
            <a:r>
              <a:rPr lang="ca-ES" dirty="0" smtClean="0">
                <a:latin typeface="Arial" pitchFamily="34" charset="0"/>
                <a:cs typeface="Arial" pitchFamily="34" charset="0"/>
              </a:rPr>
              <a:t>Frena </a:t>
            </a:r>
            <a:r>
              <a:rPr lang="ca-ES" dirty="0">
                <a:latin typeface="Arial" pitchFamily="34" charset="0"/>
                <a:cs typeface="Arial" pitchFamily="34" charset="0"/>
              </a:rPr>
              <a:t>el procés de migració del nostre </a:t>
            </a:r>
            <a:r>
              <a:rPr lang="ca-ES" dirty="0" smtClean="0">
                <a:latin typeface="Arial" pitchFamily="34" charset="0"/>
                <a:cs typeface="Arial" pitchFamily="34" charset="0"/>
              </a:rPr>
              <a:t>jovent. </a:t>
            </a:r>
          </a:p>
          <a:p>
            <a:pPr marL="349250" indent="-171450" algn="just">
              <a:buFont typeface="Arial" pitchFamily="34" charset="0"/>
              <a:buChar char="•"/>
            </a:pPr>
            <a:endParaRPr lang="ca-ES" dirty="0" smtClean="0">
              <a:latin typeface="Arial" pitchFamily="34" charset="0"/>
              <a:cs typeface="Arial" pitchFamily="34" charset="0"/>
            </a:endParaRPr>
          </a:p>
          <a:p>
            <a:pPr marL="520700" indent="-342900" algn="just">
              <a:buFont typeface="Arial" pitchFamily="34" charset="0"/>
              <a:buChar char="•"/>
            </a:pPr>
            <a:r>
              <a:rPr lang="ca-ES" dirty="0" smtClean="0">
                <a:latin typeface="Arial" pitchFamily="34" charset="0"/>
                <a:cs typeface="Arial" pitchFamily="34" charset="0"/>
              </a:rPr>
              <a:t>Servirà </a:t>
            </a:r>
            <a:r>
              <a:rPr lang="ca-ES" b="1" dirty="0">
                <a:latin typeface="Arial" pitchFamily="34" charset="0"/>
                <a:cs typeface="Arial" pitchFamily="34" charset="0"/>
              </a:rPr>
              <a:t>com element de contenció</a:t>
            </a:r>
            <a:r>
              <a:rPr lang="ca-ES" dirty="0">
                <a:latin typeface="Arial" pitchFamily="34" charset="0"/>
                <a:cs typeface="Arial" pitchFamily="34" charset="0"/>
              </a:rPr>
              <a:t> de la pujada de preus del lloguer al nostre municipi.</a:t>
            </a:r>
          </a:p>
          <a:p>
            <a:pPr marL="211138" indent="-211138">
              <a:defRPr/>
            </a:pPr>
            <a:endParaRPr lang="ca-ES" b="1" i="1" dirty="0">
              <a:latin typeface="Arial" pitchFamily="34" charset="0"/>
              <a:ea typeface="Verdana" pitchFamily="34" charset="0"/>
              <a:cs typeface="Arial" pitchFamily="34"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991" r="2426"/>
          <a:stretch/>
        </p:blipFill>
        <p:spPr bwMode="auto">
          <a:xfrm>
            <a:off x="113714" y="633668"/>
            <a:ext cx="3366237" cy="608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74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sz="2800" dirty="0" smtClean="0"/>
              <a:t>Sessions de presentació del projecte d’habitatge públic a la </a:t>
            </a:r>
            <a:r>
              <a:rPr lang="ca-ES" sz="2800" dirty="0" err="1" smtClean="0"/>
              <a:t>Playtex</a:t>
            </a:r>
            <a:endParaRPr lang="ca-ES" sz="2800" dirty="0"/>
          </a:p>
        </p:txBody>
      </p:sp>
      <p:sp>
        <p:nvSpPr>
          <p:cNvPr id="3" name="2 Marcador de contenido"/>
          <p:cNvSpPr>
            <a:spLocks noGrp="1"/>
          </p:cNvSpPr>
          <p:nvPr>
            <p:ph idx="1"/>
          </p:nvPr>
        </p:nvSpPr>
        <p:spPr>
          <a:xfrm>
            <a:off x="457200" y="1600200"/>
            <a:ext cx="8363272" cy="4525963"/>
          </a:xfrm>
        </p:spPr>
        <p:txBody>
          <a:bodyPr>
            <a:normAutofit/>
          </a:bodyPr>
          <a:lstStyle/>
          <a:p>
            <a:pPr marL="0" indent="0" algn="just">
              <a:buNone/>
            </a:pPr>
            <a:r>
              <a:rPr lang="ca-ES" sz="1600" dirty="0" smtClean="0"/>
              <a:t>Es preveu una presentació en sis dies diferents, per facilitar l’assistència a les persones i garantir la proximitat amb la ciutadania. Es va obrir un període d’inscripció a les sessions entre els dies 11 i 25 de març.</a:t>
            </a:r>
          </a:p>
          <a:p>
            <a:pPr marL="0" indent="0" algn="just">
              <a:buNone/>
            </a:pPr>
            <a:endParaRPr lang="ca-ES" sz="1600" dirty="0"/>
          </a:p>
          <a:p>
            <a:pPr marL="0" indent="0" algn="just">
              <a:buNone/>
            </a:pPr>
            <a:endParaRPr lang="ca-ES" sz="1600" dirty="0" smtClean="0"/>
          </a:p>
          <a:p>
            <a:r>
              <a:rPr lang="ca-ES" sz="1600" dirty="0" smtClean="0"/>
              <a:t>Dies de les presentacions: </a:t>
            </a:r>
            <a:r>
              <a:rPr lang="ca-ES" sz="1600" b="1" dirty="0" smtClean="0"/>
              <a:t>28 i 30 de març, i 5, 6, 20 i 25 d’abril. </a:t>
            </a:r>
          </a:p>
          <a:p>
            <a:r>
              <a:rPr lang="ca-ES" sz="1600" dirty="0" smtClean="0"/>
              <a:t>Lloc i hora: </a:t>
            </a:r>
            <a:r>
              <a:rPr lang="ca-ES" sz="1600" b="1" dirty="0" smtClean="0"/>
              <a:t>sala actes d’El Mirador, a les 19h</a:t>
            </a:r>
            <a:r>
              <a:rPr lang="ca-ES" sz="1600" dirty="0" smtClean="0"/>
              <a:t>. </a:t>
            </a:r>
          </a:p>
          <a:p>
            <a:pPr marL="0" indent="0">
              <a:buNone/>
            </a:pPr>
            <a:endParaRPr lang="ca-ES" sz="1600" dirty="0" smtClean="0"/>
          </a:p>
          <a:p>
            <a:pPr marL="0" indent="0">
              <a:buNone/>
            </a:pPr>
            <a:r>
              <a:rPr lang="ca-ES" sz="1600" dirty="0" smtClean="0"/>
              <a:t>Estructura sessions:</a:t>
            </a:r>
          </a:p>
          <a:p>
            <a:pPr>
              <a:buAutoNum type="arabicParenR"/>
            </a:pPr>
            <a:r>
              <a:rPr lang="ca-ES" sz="1600" dirty="0" smtClean="0"/>
              <a:t>Benvinguda i presentació, a càrrec de Pepe González.</a:t>
            </a:r>
            <a:endParaRPr lang="ca-ES" sz="1600" dirty="0"/>
          </a:p>
          <a:p>
            <a:pPr>
              <a:buAutoNum type="arabicParenR"/>
            </a:pPr>
            <a:r>
              <a:rPr lang="ca-ES" sz="1600" dirty="0" smtClean="0"/>
              <a:t>Presentació del procés participatiu referent al projecte de la </a:t>
            </a:r>
            <a:r>
              <a:rPr lang="ca-ES" sz="1600" dirty="0" err="1" smtClean="0"/>
              <a:t>Playtex</a:t>
            </a:r>
            <a:r>
              <a:rPr lang="ca-ES" sz="1600" dirty="0" smtClean="0"/>
              <a:t>, a càrrec de Bernat Marco</a:t>
            </a:r>
          </a:p>
          <a:p>
            <a:pPr>
              <a:buAutoNum type="arabicParenR"/>
            </a:pPr>
            <a:r>
              <a:rPr lang="ca-ES" sz="1600" dirty="0" smtClean="0"/>
              <a:t>Explicació de la situació de l’habitatge a Castellar i del projecte a l’antiga </a:t>
            </a:r>
            <a:r>
              <a:rPr lang="ca-ES" sz="1600" dirty="0" err="1" smtClean="0"/>
              <a:t>Playtex</a:t>
            </a:r>
            <a:r>
              <a:rPr lang="ca-ES" sz="1600" dirty="0" smtClean="0"/>
              <a:t>, a càrrec de Jaume </a:t>
            </a:r>
            <a:r>
              <a:rPr lang="ca-ES" sz="1600" dirty="0" err="1" smtClean="0"/>
              <a:t>Àvalos</a:t>
            </a:r>
            <a:r>
              <a:rPr lang="ca-ES" sz="1600" dirty="0" smtClean="0"/>
              <a:t> i Imma </a:t>
            </a:r>
            <a:r>
              <a:rPr lang="ca-ES" sz="1600" dirty="0" err="1" smtClean="0"/>
              <a:t>Brualla</a:t>
            </a:r>
            <a:r>
              <a:rPr lang="ca-ES" sz="1600" dirty="0" smtClean="0"/>
              <a:t>.</a:t>
            </a:r>
          </a:p>
          <a:p>
            <a:pPr>
              <a:buAutoNum type="arabicParenR"/>
            </a:pPr>
            <a:r>
              <a:rPr lang="ca-ES" sz="1600" dirty="0" smtClean="0"/>
              <a:t>Torn obert de paraula.</a:t>
            </a:r>
            <a:endParaRPr lang="ca-ES" sz="1600" dirty="0"/>
          </a:p>
        </p:txBody>
      </p:sp>
      <p:pic>
        <p:nvPicPr>
          <p:cNvPr id="4" name="3 Imagen" descr="Ajuntament de Castellar del Vallè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825751"/>
            <a:ext cx="1080120" cy="774824"/>
          </a:xfrm>
          <a:prstGeom prst="rect">
            <a:avLst/>
          </a:prstGeom>
          <a:noFill/>
          <a:ln>
            <a:noFill/>
          </a:ln>
        </p:spPr>
      </p:pic>
    </p:spTree>
    <p:extLst>
      <p:ext uri="{BB962C8B-B14F-4D97-AF65-F5344CB8AC3E}">
        <p14:creationId xmlns:p14="http://schemas.microsoft.com/office/powerpoint/2010/main" val="163826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144000" cy="369888"/>
          </a:xfrm>
          <a:prstGeom prst="rect">
            <a:avLst/>
          </a:prstGeom>
          <a:solidFill>
            <a:schemeClr val="bg1">
              <a:lumMod val="65000"/>
            </a:schemeClr>
          </a:solidFill>
          <a:ln w="9525">
            <a:noFill/>
            <a:miter lim="800000"/>
            <a:headEnd/>
            <a:tailEnd/>
          </a:ln>
        </p:spPr>
        <p:txBody>
          <a:bodyPr>
            <a:spAutoFit/>
          </a:bodyPr>
          <a:lstStyle/>
          <a:p>
            <a:pPr algn="ctr" eaLnBrk="1" hangingPunct="1">
              <a:spcBef>
                <a:spcPct val="50000"/>
              </a:spcBef>
              <a:defRPr/>
            </a:pPr>
            <a:r>
              <a:rPr lang="ca-ES" sz="1800" b="1" dirty="0" smtClean="0">
                <a:solidFill>
                  <a:schemeClr val="bg1"/>
                </a:solidFill>
              </a:rPr>
              <a:t>Habitatge públic a Castellar del Vallès</a:t>
            </a:r>
            <a:endParaRPr lang="ca-ES" sz="1800" b="1" dirty="0">
              <a:solidFill>
                <a:schemeClr val="bg1"/>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6347005"/>
            <a:ext cx="841477" cy="40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6337717"/>
            <a:ext cx="985493" cy="44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58"/>
          <p:cNvSpPr>
            <a:spLocks noChangeArrowheads="1"/>
          </p:cNvSpPr>
          <p:nvPr/>
        </p:nvSpPr>
        <p:spPr bwMode="auto">
          <a:xfrm>
            <a:off x="107504" y="369888"/>
            <a:ext cx="8641958" cy="7166866"/>
          </a:xfrm>
          <a:prstGeom prst="rect">
            <a:avLst/>
          </a:prstGeom>
          <a:noFill/>
          <a:ln w="9525">
            <a:noFill/>
            <a:miter lim="800000"/>
            <a:headEnd/>
            <a:tailEnd/>
          </a:ln>
        </p:spPr>
        <p:txBody>
          <a:bodyPr wrap="square" lIns="56675" tIns="28337" rIns="56675" bIns="28337">
            <a:spAutoFit/>
          </a:bodyPr>
          <a:lstStyle/>
          <a:p>
            <a:pPr marL="211138" indent="-211138">
              <a:defRPr/>
            </a:pPr>
            <a:endParaRPr lang="ca-ES" sz="400" b="1" dirty="0" smtClean="0">
              <a:ea typeface="Verdana" pitchFamily="34" charset="0"/>
              <a:cs typeface="Verdana" pitchFamily="34" charset="0"/>
            </a:endParaRPr>
          </a:p>
          <a:p>
            <a:pPr marL="211138" indent="-211138" algn="ctr">
              <a:defRPr/>
            </a:pPr>
            <a:r>
              <a:rPr lang="ca-ES" sz="2800" b="1" dirty="0" smtClean="0">
                <a:solidFill>
                  <a:srgbClr val="3C0BB5"/>
                </a:solidFill>
                <a:latin typeface="Arial" pitchFamily="34" charset="0"/>
                <a:ea typeface="Verdana" pitchFamily="34" charset="0"/>
                <a:cs typeface="Arial" pitchFamily="34" charset="0"/>
              </a:rPr>
              <a:t>Calendari previst:</a:t>
            </a:r>
          </a:p>
          <a:p>
            <a:pPr lvl="1"/>
            <a:endParaRPr lang="ca-ES" sz="1000" dirty="0"/>
          </a:p>
          <a:p>
            <a:pPr lvl="1"/>
            <a:r>
              <a:rPr lang="ca-ES" sz="2400" b="1" dirty="0" smtClean="0">
                <a:latin typeface="Arial" pitchFamily="34" charset="0"/>
                <a:cs typeface="Arial" pitchFamily="34" charset="0"/>
              </a:rPr>
              <a:t>2022</a:t>
            </a:r>
            <a:endParaRPr lang="ca-ES" sz="2400" b="1" dirty="0">
              <a:latin typeface="Arial" pitchFamily="34" charset="0"/>
              <a:cs typeface="Arial" pitchFamily="34" charset="0"/>
            </a:endParaRPr>
          </a:p>
          <a:p>
            <a:pPr lvl="1"/>
            <a:endParaRPr lang="ca-ES" sz="800" dirty="0">
              <a:latin typeface="Arial" pitchFamily="34" charset="0"/>
              <a:cs typeface="Arial" pitchFamily="34" charset="0"/>
            </a:endParaRPr>
          </a:p>
          <a:p>
            <a:pPr lvl="2"/>
            <a:r>
              <a:rPr lang="ca-ES" sz="2000" dirty="0" smtClean="0">
                <a:latin typeface="Arial" pitchFamily="34" charset="0"/>
                <a:cs typeface="Arial" pitchFamily="34" charset="0"/>
              </a:rPr>
              <a:t>- Procés </a:t>
            </a:r>
            <a:r>
              <a:rPr lang="ca-ES" sz="2000" dirty="0">
                <a:latin typeface="Arial" pitchFamily="34" charset="0"/>
                <a:cs typeface="Arial" pitchFamily="34" charset="0"/>
              </a:rPr>
              <a:t>de participació </a:t>
            </a:r>
            <a:r>
              <a:rPr lang="ca-ES" sz="2000" dirty="0" smtClean="0">
                <a:latin typeface="Arial" pitchFamily="34" charset="0"/>
                <a:cs typeface="Arial" pitchFamily="34" charset="0"/>
              </a:rPr>
              <a:t>ciutadana</a:t>
            </a:r>
          </a:p>
          <a:p>
            <a:pPr lvl="2"/>
            <a:r>
              <a:rPr lang="ca-ES" sz="2000" dirty="0" smtClean="0">
                <a:latin typeface="Arial" pitchFamily="34" charset="0"/>
                <a:cs typeface="Arial" pitchFamily="34" charset="0"/>
              </a:rPr>
              <a:t>- Aprovació definitiva modificació de planejament</a:t>
            </a:r>
            <a:endParaRPr lang="ca-ES" sz="2000" dirty="0">
              <a:latin typeface="Arial" pitchFamily="34" charset="0"/>
              <a:cs typeface="Arial" pitchFamily="34" charset="0"/>
            </a:endParaRPr>
          </a:p>
          <a:p>
            <a:pPr lvl="2"/>
            <a:r>
              <a:rPr lang="ca-ES" sz="2000" dirty="0" smtClean="0">
                <a:latin typeface="Arial" pitchFamily="34" charset="0"/>
                <a:cs typeface="Arial" pitchFamily="34" charset="0"/>
              </a:rPr>
              <a:t>- Redacció </a:t>
            </a:r>
            <a:r>
              <a:rPr lang="ca-ES" sz="2000" dirty="0">
                <a:latin typeface="Arial" pitchFamily="34" charset="0"/>
                <a:cs typeface="Arial" pitchFamily="34" charset="0"/>
              </a:rPr>
              <a:t>del projecte d’urbanització  i de reparcel·lació</a:t>
            </a:r>
          </a:p>
          <a:p>
            <a:pPr lvl="2"/>
            <a:r>
              <a:rPr lang="ca-ES" sz="2000" dirty="0" smtClean="0">
                <a:latin typeface="Arial" pitchFamily="34" charset="0"/>
                <a:cs typeface="Arial" pitchFamily="34" charset="0"/>
              </a:rPr>
              <a:t>- Constitució </a:t>
            </a:r>
            <a:r>
              <a:rPr lang="ca-ES" sz="2000" dirty="0">
                <a:latin typeface="Arial" pitchFamily="34" charset="0"/>
                <a:cs typeface="Arial" pitchFamily="34" charset="0"/>
              </a:rPr>
              <a:t>del dret de superfície 75 anys </a:t>
            </a:r>
          </a:p>
          <a:p>
            <a:pPr lvl="2"/>
            <a:r>
              <a:rPr lang="ca-ES" sz="2000" dirty="0" smtClean="0">
                <a:latin typeface="Arial" pitchFamily="34" charset="0"/>
                <a:cs typeface="Arial" pitchFamily="34" charset="0"/>
              </a:rPr>
              <a:t>- Concurs del projecte arquitectònic</a:t>
            </a:r>
            <a:endParaRPr lang="ca-ES" sz="2000" dirty="0">
              <a:latin typeface="Arial" pitchFamily="34" charset="0"/>
              <a:cs typeface="Arial" pitchFamily="34" charset="0"/>
            </a:endParaRPr>
          </a:p>
          <a:p>
            <a:pPr lvl="2"/>
            <a:endParaRPr lang="ca-ES" sz="1000" dirty="0">
              <a:latin typeface="Arial" pitchFamily="34" charset="0"/>
              <a:cs typeface="Arial" pitchFamily="34" charset="0"/>
            </a:endParaRPr>
          </a:p>
          <a:p>
            <a:pPr lvl="1"/>
            <a:r>
              <a:rPr lang="ca-ES" sz="2400" b="1" dirty="0" smtClean="0">
                <a:latin typeface="Arial" pitchFamily="34" charset="0"/>
                <a:cs typeface="Arial" pitchFamily="34" charset="0"/>
              </a:rPr>
              <a:t>2023</a:t>
            </a:r>
          </a:p>
          <a:p>
            <a:pPr lvl="1"/>
            <a:endParaRPr lang="ca-ES" sz="800" b="1" dirty="0">
              <a:latin typeface="Arial" pitchFamily="34" charset="0"/>
              <a:cs typeface="Arial" pitchFamily="34" charset="0"/>
            </a:endParaRPr>
          </a:p>
          <a:p>
            <a:pPr lvl="2"/>
            <a:r>
              <a:rPr lang="ca-ES" dirty="0" smtClean="0">
                <a:latin typeface="Arial" pitchFamily="34" charset="0"/>
                <a:cs typeface="Arial" pitchFamily="34" charset="0"/>
              </a:rPr>
              <a:t>- </a:t>
            </a:r>
            <a:r>
              <a:rPr lang="ca-ES" sz="2000" dirty="0" smtClean="0">
                <a:latin typeface="Arial" pitchFamily="34" charset="0"/>
                <a:cs typeface="Arial" pitchFamily="34" charset="0"/>
              </a:rPr>
              <a:t>Redacció </a:t>
            </a:r>
            <a:r>
              <a:rPr lang="ca-ES" sz="2000" dirty="0">
                <a:latin typeface="Arial" pitchFamily="34" charset="0"/>
                <a:cs typeface="Arial" pitchFamily="34" charset="0"/>
              </a:rPr>
              <a:t>del projecte arquitectònic</a:t>
            </a:r>
          </a:p>
          <a:p>
            <a:pPr lvl="2"/>
            <a:r>
              <a:rPr lang="ca-ES" sz="2000" dirty="0" smtClean="0">
                <a:latin typeface="Arial" pitchFamily="34" charset="0"/>
                <a:cs typeface="Arial" pitchFamily="34" charset="0"/>
              </a:rPr>
              <a:t>- Adjudicació i execució </a:t>
            </a:r>
            <a:r>
              <a:rPr lang="ca-ES" sz="2000" dirty="0">
                <a:latin typeface="Arial" pitchFamily="34" charset="0"/>
                <a:cs typeface="Arial" pitchFamily="34" charset="0"/>
              </a:rPr>
              <a:t>de les obres d’urbanització del sector</a:t>
            </a:r>
          </a:p>
          <a:p>
            <a:pPr lvl="2"/>
            <a:r>
              <a:rPr lang="ca-ES" sz="2000" dirty="0" smtClean="0">
                <a:latin typeface="Arial" pitchFamily="34" charset="0"/>
                <a:cs typeface="Arial" pitchFamily="34" charset="0"/>
              </a:rPr>
              <a:t>- Inici </a:t>
            </a:r>
            <a:r>
              <a:rPr lang="ca-ES" sz="2000" dirty="0">
                <a:latin typeface="Arial" pitchFamily="34" charset="0"/>
                <a:cs typeface="Arial" pitchFamily="34" charset="0"/>
              </a:rPr>
              <a:t>d’obres de construcció dels habitatges de </a:t>
            </a:r>
            <a:r>
              <a:rPr lang="ca-ES" sz="2000" dirty="0" smtClean="0">
                <a:latin typeface="Arial" pitchFamily="34" charset="0"/>
                <a:cs typeface="Arial" pitchFamily="34" charset="0"/>
              </a:rPr>
              <a:t>l’INCASÒL</a:t>
            </a:r>
            <a:r>
              <a:rPr lang="ca-ES" sz="2000" dirty="0">
                <a:latin typeface="Arial" pitchFamily="34" charset="0"/>
                <a:cs typeface="Arial" pitchFamily="34" charset="0"/>
              </a:rPr>
              <a:t> </a:t>
            </a:r>
            <a:endParaRPr lang="ca-ES" sz="2000" dirty="0" smtClean="0">
              <a:latin typeface="Arial" pitchFamily="34" charset="0"/>
              <a:cs typeface="Arial" pitchFamily="34" charset="0"/>
            </a:endParaRPr>
          </a:p>
          <a:p>
            <a:pPr lvl="2"/>
            <a:endParaRPr lang="ca-ES" sz="1000" dirty="0">
              <a:latin typeface="Arial" pitchFamily="34" charset="0"/>
              <a:cs typeface="Arial" pitchFamily="34" charset="0"/>
            </a:endParaRPr>
          </a:p>
          <a:p>
            <a:pPr lvl="1"/>
            <a:r>
              <a:rPr lang="ca-ES" sz="2400" b="1" dirty="0" smtClean="0">
                <a:latin typeface="Arial" pitchFamily="34" charset="0"/>
                <a:cs typeface="Arial" pitchFamily="34" charset="0"/>
              </a:rPr>
              <a:t>2024</a:t>
            </a:r>
            <a:endParaRPr lang="ca-ES" sz="2400" b="1" dirty="0">
              <a:latin typeface="Arial" pitchFamily="34" charset="0"/>
              <a:cs typeface="Arial" pitchFamily="34" charset="0"/>
            </a:endParaRPr>
          </a:p>
          <a:p>
            <a:pPr lvl="1"/>
            <a:endParaRPr lang="ca-ES" sz="800" b="1" dirty="0">
              <a:latin typeface="Arial" pitchFamily="34" charset="0"/>
              <a:cs typeface="Arial" pitchFamily="34" charset="0"/>
            </a:endParaRPr>
          </a:p>
          <a:p>
            <a:pPr lvl="2"/>
            <a:r>
              <a:rPr lang="ca-ES" sz="2000" dirty="0" smtClean="0">
                <a:latin typeface="Arial" pitchFamily="34" charset="0"/>
                <a:cs typeface="Arial" pitchFamily="34" charset="0"/>
              </a:rPr>
              <a:t>- Execució obres d’edificació</a:t>
            </a:r>
          </a:p>
          <a:p>
            <a:pPr marL="1200150" lvl="2" indent="-285750">
              <a:buFontTx/>
              <a:buChar char="-"/>
            </a:pPr>
            <a:endParaRPr lang="ca-ES" sz="1000" dirty="0" smtClean="0">
              <a:latin typeface="Arial" pitchFamily="34" charset="0"/>
              <a:cs typeface="Arial" pitchFamily="34" charset="0"/>
            </a:endParaRPr>
          </a:p>
          <a:p>
            <a:pPr lvl="1"/>
            <a:r>
              <a:rPr lang="ca-ES" sz="2400" b="1" dirty="0" smtClean="0">
                <a:latin typeface="Arial" pitchFamily="34" charset="0"/>
                <a:cs typeface="Arial" pitchFamily="34" charset="0"/>
              </a:rPr>
              <a:t>2025</a:t>
            </a:r>
            <a:endParaRPr lang="ca-ES" sz="2400" b="1" dirty="0">
              <a:latin typeface="Arial" pitchFamily="34" charset="0"/>
              <a:cs typeface="Arial" pitchFamily="34" charset="0"/>
            </a:endParaRPr>
          </a:p>
          <a:p>
            <a:pPr lvl="1"/>
            <a:endParaRPr lang="ca-ES" sz="800" b="1" dirty="0">
              <a:latin typeface="Arial" pitchFamily="34" charset="0"/>
              <a:cs typeface="Arial" pitchFamily="34" charset="0"/>
            </a:endParaRPr>
          </a:p>
          <a:p>
            <a:pPr lvl="2"/>
            <a:r>
              <a:rPr lang="ca-ES" sz="2000" dirty="0">
                <a:latin typeface="Arial" pitchFamily="34" charset="0"/>
                <a:cs typeface="Arial" pitchFamily="34" charset="0"/>
              </a:rPr>
              <a:t>- </a:t>
            </a:r>
            <a:r>
              <a:rPr lang="ca-ES" sz="2000" dirty="0" smtClean="0">
                <a:latin typeface="Arial" pitchFamily="34" charset="0"/>
                <a:cs typeface="Arial" pitchFamily="34" charset="0"/>
              </a:rPr>
              <a:t>Adjudicació dels habitatges de l’INCASÒL</a:t>
            </a:r>
          </a:p>
          <a:p>
            <a:pPr lvl="1"/>
            <a:endParaRPr lang="ca-ES" sz="2800" dirty="0"/>
          </a:p>
          <a:p>
            <a:pPr marL="668338" lvl="1" indent="-211138" algn="just">
              <a:lnSpc>
                <a:spcPct val="150000"/>
              </a:lnSpc>
              <a:defRPr/>
            </a:pPr>
            <a:endParaRPr lang="ca-ES" sz="1600" dirty="0">
              <a:ea typeface="Verdana" pitchFamily="34" charset="0"/>
              <a:cs typeface="Verdana" pitchFamily="34" charset="0"/>
            </a:endParaRPr>
          </a:p>
        </p:txBody>
      </p:sp>
      <p:sp>
        <p:nvSpPr>
          <p:cNvPr id="3" name="Rectangle 1"/>
          <p:cNvSpPr>
            <a:spLocks noChangeArrowheads="1"/>
          </p:cNvSpPr>
          <p:nvPr/>
        </p:nvSpPr>
        <p:spPr bwMode="auto">
          <a:xfrm>
            <a:off x="936625" y="33353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sz="11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ca-E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sz="11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ca-E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936625" y="33353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sz="11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ca-E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sz="11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ca-E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descr="Icono De Glifo De Calendario. El Estilo Es Símbolo Bicolor De Un Círculo  Plano, Colores Azul Y Gris, ángulos Redondeados, Fondo Blanco. Fotos,  Retratos, Imágenes Y Fotografía De Archivo Libres De Derech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5" y="381044"/>
            <a:ext cx="1753363" cy="175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264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144000" cy="369888"/>
          </a:xfrm>
          <a:prstGeom prst="rect">
            <a:avLst/>
          </a:prstGeom>
          <a:solidFill>
            <a:schemeClr val="bg1">
              <a:lumMod val="65000"/>
            </a:schemeClr>
          </a:solidFill>
          <a:ln w="9525">
            <a:noFill/>
            <a:miter lim="800000"/>
            <a:headEnd/>
            <a:tailEnd/>
          </a:ln>
        </p:spPr>
        <p:txBody>
          <a:bodyPr>
            <a:spAutoFit/>
          </a:bodyPr>
          <a:lstStyle/>
          <a:p>
            <a:pPr algn="ctr" eaLnBrk="1" hangingPunct="1">
              <a:spcBef>
                <a:spcPct val="50000"/>
              </a:spcBef>
              <a:defRPr/>
            </a:pPr>
            <a:r>
              <a:rPr lang="ca-ES" sz="1800" b="1" dirty="0" smtClean="0">
                <a:solidFill>
                  <a:schemeClr val="bg1"/>
                </a:solidFill>
              </a:rPr>
              <a:t>Habitatge públic a Castellar del Vallès</a:t>
            </a:r>
            <a:endParaRPr lang="ca-ES" sz="1800" b="1" dirty="0">
              <a:solidFill>
                <a:schemeClr val="bg1"/>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6347005"/>
            <a:ext cx="841477" cy="40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337717"/>
            <a:ext cx="913485" cy="44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58"/>
          <p:cNvSpPr>
            <a:spLocks noChangeArrowheads="1"/>
          </p:cNvSpPr>
          <p:nvPr/>
        </p:nvSpPr>
        <p:spPr bwMode="auto">
          <a:xfrm>
            <a:off x="179512" y="548680"/>
            <a:ext cx="8784976" cy="5043208"/>
          </a:xfrm>
          <a:prstGeom prst="rect">
            <a:avLst/>
          </a:prstGeom>
          <a:noFill/>
          <a:ln w="9525">
            <a:noFill/>
            <a:miter lim="800000"/>
            <a:headEnd/>
            <a:tailEnd/>
          </a:ln>
        </p:spPr>
        <p:txBody>
          <a:bodyPr wrap="square" lIns="56675" tIns="28337" rIns="56675" bIns="28337">
            <a:spAutoFit/>
          </a:bodyPr>
          <a:lstStyle/>
          <a:p>
            <a:pPr marL="211138" indent="-211138" algn="ctr">
              <a:defRPr/>
            </a:pPr>
            <a:r>
              <a:rPr lang="ca-ES" sz="2800" b="1" dirty="0" smtClean="0">
                <a:solidFill>
                  <a:srgbClr val="3C0BB5"/>
                </a:solidFill>
                <a:latin typeface="Arial" pitchFamily="34" charset="0"/>
                <a:ea typeface="Verdana" pitchFamily="34" charset="0"/>
                <a:cs typeface="Arial" pitchFamily="34" charset="0"/>
              </a:rPr>
              <a:t>Procés de participació ciutadana:</a:t>
            </a:r>
          </a:p>
          <a:p>
            <a:pPr marL="211138" indent="-211138" algn="ctr">
              <a:defRPr/>
            </a:pPr>
            <a:endParaRPr lang="ca-ES" sz="1600" b="1" dirty="0" smtClean="0">
              <a:latin typeface="Arial" pitchFamily="34" charset="0"/>
              <a:ea typeface="Verdana" pitchFamily="34" charset="0"/>
              <a:cs typeface="Arial" pitchFamily="34" charset="0"/>
            </a:endParaRPr>
          </a:p>
          <a:p>
            <a:pPr marL="285750" indent="-285750" algn="just">
              <a:buFont typeface="Arial" pitchFamily="34" charset="0"/>
              <a:buChar char="•"/>
            </a:pPr>
            <a:r>
              <a:rPr lang="ca-ES" sz="1600" b="1" dirty="0" smtClean="0">
                <a:latin typeface="Arial" pitchFamily="34" charset="0"/>
                <a:cs typeface="Arial" pitchFamily="34" charset="0"/>
              </a:rPr>
              <a:t>Procés </a:t>
            </a:r>
            <a:r>
              <a:rPr lang="ca-ES" sz="1600" b="1" dirty="0">
                <a:latin typeface="Arial" pitchFamily="34" charset="0"/>
                <a:cs typeface="Arial" pitchFamily="34" charset="0"/>
              </a:rPr>
              <a:t>Obert a tota la ciutadania </a:t>
            </a:r>
            <a:r>
              <a:rPr lang="ca-ES" sz="1600" dirty="0">
                <a:latin typeface="Arial" pitchFamily="34" charset="0"/>
                <a:cs typeface="Arial" pitchFamily="34" charset="0"/>
              </a:rPr>
              <a:t>i especialment </a:t>
            </a:r>
            <a:r>
              <a:rPr lang="ca-ES" sz="1600" dirty="0" smtClean="0">
                <a:latin typeface="Arial" pitchFamily="34" charset="0"/>
                <a:cs typeface="Arial" pitchFamily="34" charset="0"/>
              </a:rPr>
              <a:t>als </a:t>
            </a:r>
            <a:r>
              <a:rPr lang="ca-ES" sz="1600" dirty="0">
                <a:latin typeface="Arial" pitchFamily="34" charset="0"/>
                <a:cs typeface="Arial" pitchFamily="34" charset="0"/>
              </a:rPr>
              <a:t>col·lectius potencialment </a:t>
            </a:r>
            <a:r>
              <a:rPr lang="ca-ES" sz="1600" dirty="0" smtClean="0">
                <a:latin typeface="Arial" pitchFamily="34" charset="0"/>
                <a:cs typeface="Arial" pitchFamily="34" charset="0"/>
              </a:rPr>
              <a:t>afectats.</a:t>
            </a:r>
          </a:p>
          <a:p>
            <a:pPr algn="just"/>
            <a:endParaRPr lang="ca-ES" sz="1600" dirty="0" smtClean="0">
              <a:latin typeface="Arial" pitchFamily="34" charset="0"/>
              <a:cs typeface="Arial" pitchFamily="34" charset="0"/>
            </a:endParaRPr>
          </a:p>
          <a:p>
            <a:pPr marL="285750" indent="-285750" algn="just">
              <a:buFont typeface="Arial" pitchFamily="34" charset="0"/>
              <a:buChar char="•"/>
            </a:pPr>
            <a:r>
              <a:rPr lang="ca-ES" sz="1600" dirty="0" smtClean="0">
                <a:latin typeface="Arial" pitchFamily="34" charset="0"/>
                <a:cs typeface="Arial" pitchFamily="34" charset="0"/>
              </a:rPr>
              <a:t>L’ajuntament </a:t>
            </a:r>
            <a:r>
              <a:rPr lang="ca-ES" sz="1600" dirty="0">
                <a:latin typeface="Arial" pitchFamily="34" charset="0"/>
                <a:cs typeface="Arial" pitchFamily="34" charset="0"/>
              </a:rPr>
              <a:t>ha contractat una consultora especialitzada en processos participatius, que ens ajudi en la </a:t>
            </a:r>
            <a:r>
              <a:rPr lang="ca-ES" sz="1600" b="1" dirty="0">
                <a:latin typeface="Arial" pitchFamily="34" charset="0"/>
                <a:cs typeface="Arial" pitchFamily="34" charset="0"/>
              </a:rPr>
              <a:t>definició dels objectius, la metodologia i les fórmules que ens permetin arribar als col·lectius afectats i a establir un acord amb el màxim consens</a:t>
            </a:r>
            <a:r>
              <a:rPr lang="ca-ES" sz="1600" dirty="0" smtClean="0">
                <a:latin typeface="Arial" pitchFamily="34" charset="0"/>
                <a:cs typeface="Arial" pitchFamily="34" charset="0"/>
              </a:rPr>
              <a:t>. </a:t>
            </a:r>
          </a:p>
          <a:p>
            <a:pPr marL="285750" indent="-285750" algn="just">
              <a:buFont typeface="Arial" pitchFamily="34" charset="0"/>
              <a:buChar char="•"/>
            </a:pPr>
            <a:endParaRPr lang="ca-ES" sz="1600" dirty="0" smtClean="0"/>
          </a:p>
          <a:p>
            <a:pPr marL="285750" indent="-285750" algn="just">
              <a:buFont typeface="Arial" pitchFamily="34" charset="0"/>
              <a:buChar char="•"/>
            </a:pPr>
            <a:r>
              <a:rPr lang="ca-ES" sz="1600" b="1" dirty="0" smtClean="0"/>
              <a:t> </a:t>
            </a:r>
            <a:r>
              <a:rPr lang="ca-ES" sz="1600" b="1" dirty="0" smtClean="0">
                <a:latin typeface="Arial" pitchFamily="34" charset="0"/>
                <a:cs typeface="Arial" pitchFamily="34" charset="0"/>
              </a:rPr>
              <a:t>OBJECTIUS:</a:t>
            </a:r>
          </a:p>
          <a:p>
            <a:pPr algn="just"/>
            <a:endParaRPr lang="ca-ES" sz="1600" dirty="0">
              <a:latin typeface="Arial" pitchFamily="34" charset="0"/>
              <a:cs typeface="Arial" pitchFamily="34" charset="0"/>
            </a:endParaRPr>
          </a:p>
          <a:p>
            <a:pPr lvl="1" algn="just"/>
            <a:r>
              <a:rPr lang="ca-ES" sz="1600" dirty="0" smtClean="0">
                <a:latin typeface="Arial" pitchFamily="34" charset="0"/>
                <a:cs typeface="Arial" pitchFamily="34" charset="0"/>
              </a:rPr>
              <a:t> -Recollir </a:t>
            </a:r>
            <a:r>
              <a:rPr lang="ca-ES" sz="1600" dirty="0">
                <a:latin typeface="Arial" pitchFamily="34" charset="0"/>
                <a:cs typeface="Arial" pitchFamily="34" charset="0"/>
              </a:rPr>
              <a:t>les preocupacions i els suggeriments que ens faci arribar la ciutadania de Castellar.</a:t>
            </a:r>
          </a:p>
          <a:p>
            <a:pPr lvl="1" algn="just"/>
            <a:endParaRPr lang="ca-ES" sz="1600" dirty="0" smtClean="0">
              <a:latin typeface="Arial" pitchFamily="34" charset="0"/>
              <a:cs typeface="Arial" pitchFamily="34" charset="0"/>
            </a:endParaRPr>
          </a:p>
          <a:p>
            <a:pPr lvl="1" algn="just"/>
            <a:r>
              <a:rPr lang="ca-ES" sz="1600" dirty="0" smtClean="0">
                <a:latin typeface="Arial" pitchFamily="34" charset="0"/>
                <a:cs typeface="Arial" pitchFamily="34" charset="0"/>
              </a:rPr>
              <a:t>- Com </a:t>
            </a:r>
            <a:r>
              <a:rPr lang="ca-ES" sz="1600" b="1" dirty="0">
                <a:latin typeface="Arial" pitchFamily="34" charset="0"/>
                <a:cs typeface="Arial" pitchFamily="34" charset="0"/>
              </a:rPr>
              <a:t>relligar al barri de Can Carner</a:t>
            </a:r>
            <a:r>
              <a:rPr lang="ca-ES" sz="1600" dirty="0">
                <a:latin typeface="Arial" pitchFamily="34" charset="0"/>
                <a:cs typeface="Arial" pitchFamily="34" charset="0"/>
              </a:rPr>
              <a:t> al conjunt del municipi.</a:t>
            </a:r>
          </a:p>
          <a:p>
            <a:pPr lvl="1" algn="just"/>
            <a:endParaRPr lang="ca-ES" sz="1600" dirty="0">
              <a:latin typeface="Arial" pitchFamily="34" charset="0"/>
              <a:cs typeface="Arial" pitchFamily="34" charset="0"/>
            </a:endParaRPr>
          </a:p>
          <a:p>
            <a:pPr lvl="1" algn="just"/>
            <a:r>
              <a:rPr lang="ca-ES" sz="1600" dirty="0" smtClean="0">
                <a:latin typeface="Arial" pitchFamily="34" charset="0"/>
                <a:cs typeface="Arial" pitchFamily="34" charset="0"/>
              </a:rPr>
              <a:t>- Analitzar </a:t>
            </a:r>
            <a:r>
              <a:rPr lang="ca-ES" sz="1600" dirty="0">
                <a:latin typeface="Arial" pitchFamily="34" charset="0"/>
                <a:cs typeface="Arial" pitchFamily="34" charset="0"/>
              </a:rPr>
              <a:t>elements a considerar per  </a:t>
            </a:r>
            <a:r>
              <a:rPr lang="ca-ES" sz="1600" dirty="0" smtClean="0">
                <a:latin typeface="Arial" pitchFamily="34" charset="0"/>
                <a:cs typeface="Arial" pitchFamily="34" charset="0"/>
              </a:rPr>
              <a:t>la urbanització com a millora del territori.</a:t>
            </a:r>
            <a:endParaRPr lang="ca-ES" sz="1600" dirty="0">
              <a:latin typeface="Arial" pitchFamily="34" charset="0"/>
              <a:cs typeface="Arial" pitchFamily="34" charset="0"/>
            </a:endParaRPr>
          </a:p>
          <a:p>
            <a:pPr lvl="1" algn="just"/>
            <a:endParaRPr lang="ca-ES" sz="1600" dirty="0">
              <a:latin typeface="Arial" pitchFamily="34" charset="0"/>
              <a:cs typeface="Arial" pitchFamily="34" charset="0"/>
            </a:endParaRPr>
          </a:p>
          <a:p>
            <a:pPr lvl="1" algn="just"/>
            <a:r>
              <a:rPr lang="ca-ES" sz="1600" dirty="0" smtClean="0">
                <a:latin typeface="Arial" pitchFamily="34" charset="0"/>
                <a:cs typeface="Arial" pitchFamily="34" charset="0"/>
              </a:rPr>
              <a:t>- Reflexió sobre el </a:t>
            </a:r>
            <a:r>
              <a:rPr lang="ca-ES" sz="1600" b="1" dirty="0" smtClean="0">
                <a:latin typeface="Arial" pitchFamily="34" charset="0"/>
                <a:cs typeface="Arial" pitchFamily="34" charset="0"/>
              </a:rPr>
              <a:t>usos de l’equipament públic </a:t>
            </a:r>
            <a:r>
              <a:rPr lang="ca-ES" sz="1600" dirty="0" smtClean="0">
                <a:latin typeface="Arial" pitchFamily="34" charset="0"/>
                <a:cs typeface="Arial" pitchFamily="34" charset="0"/>
              </a:rPr>
              <a:t>Castellar</a:t>
            </a:r>
            <a:r>
              <a:rPr lang="ca-ES" sz="1600" dirty="0">
                <a:latin typeface="Arial" pitchFamily="34" charset="0"/>
                <a:cs typeface="Arial" pitchFamily="34" charset="0"/>
              </a:rPr>
              <a:t>.</a:t>
            </a:r>
          </a:p>
          <a:p>
            <a:pPr marL="668338" lvl="1" indent="-211138" algn="just">
              <a:lnSpc>
                <a:spcPct val="150000"/>
              </a:lnSpc>
              <a:defRPr/>
            </a:pPr>
            <a:endParaRPr lang="ca-ES" sz="1600" dirty="0">
              <a:ea typeface="Verdana" pitchFamily="34" charset="0"/>
              <a:cs typeface="Verdana" pitchFamily="34" charset="0"/>
            </a:endParaRPr>
          </a:p>
        </p:txBody>
      </p:sp>
      <p:pic>
        <p:nvPicPr>
          <p:cNvPr id="5127" name="Picture 7" descr="C:\Users\javalos\Desktop\Captu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5251680"/>
            <a:ext cx="4965594" cy="138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295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sz="2800" dirty="0" smtClean="0"/>
              <a:t>Presentació del projecte d’habitatge a la </a:t>
            </a:r>
            <a:r>
              <a:rPr lang="ca-ES" sz="2800" dirty="0" err="1" smtClean="0"/>
              <a:t>Playtex</a:t>
            </a:r>
            <a:endParaRPr lang="ca-ES" sz="2800" dirty="0"/>
          </a:p>
        </p:txBody>
      </p:sp>
      <p:pic>
        <p:nvPicPr>
          <p:cNvPr id="4" name="3 Imagen" descr="Ajuntament de Castellar del Vallè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825751"/>
            <a:ext cx="1080120" cy="774824"/>
          </a:xfrm>
          <a:prstGeom prst="rect">
            <a:avLst/>
          </a:prstGeom>
          <a:noFill/>
          <a:ln>
            <a:noFill/>
          </a:ln>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16" r="4449"/>
          <a:stretch/>
        </p:blipFill>
        <p:spPr bwMode="auto">
          <a:xfrm>
            <a:off x="1043608" y="1243488"/>
            <a:ext cx="6768752" cy="339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069693" y="4649067"/>
            <a:ext cx="7054752" cy="338554"/>
          </a:xfrm>
          <a:prstGeom prst="rect">
            <a:avLst/>
          </a:prstGeom>
          <a:noFill/>
        </p:spPr>
        <p:txBody>
          <a:bodyPr wrap="none" rtlCol="0">
            <a:spAutoFit/>
          </a:bodyPr>
          <a:lstStyle/>
          <a:p>
            <a:r>
              <a:rPr lang="ca-ES" sz="1600" dirty="0" smtClean="0"/>
              <a:t>Anunci publicat a L’Actual, de divulgació de les sessions de presentació del projecte</a:t>
            </a:r>
            <a:endParaRPr lang="ca-ES" sz="1600" dirty="0"/>
          </a:p>
        </p:txBody>
      </p:sp>
    </p:spTree>
    <p:extLst>
      <p:ext uri="{BB962C8B-B14F-4D97-AF65-F5344CB8AC3E}">
        <p14:creationId xmlns:p14="http://schemas.microsoft.com/office/powerpoint/2010/main" val="3320521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sz="2800" dirty="0" smtClean="0"/>
              <a:t>Tallers temàtics de participació</a:t>
            </a:r>
            <a:endParaRPr lang="ca-ES" sz="2800" dirty="0"/>
          </a:p>
        </p:txBody>
      </p:sp>
      <p:pic>
        <p:nvPicPr>
          <p:cNvPr id="4" name="3 Imagen" descr="Ajuntament de Castellar del Vallè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825751"/>
            <a:ext cx="1080120" cy="774824"/>
          </a:xfrm>
          <a:prstGeom prst="rect">
            <a:avLst/>
          </a:prstGeom>
          <a:noFill/>
          <a:ln>
            <a:noFill/>
          </a:ln>
        </p:spPr>
      </p:pic>
      <p:sp>
        <p:nvSpPr>
          <p:cNvPr id="7" name="6 CuadroTexto"/>
          <p:cNvSpPr txBox="1"/>
          <p:nvPr/>
        </p:nvSpPr>
        <p:spPr>
          <a:xfrm>
            <a:off x="965109" y="1484784"/>
            <a:ext cx="6801391" cy="4770537"/>
          </a:xfrm>
          <a:prstGeom prst="rect">
            <a:avLst/>
          </a:prstGeom>
          <a:noFill/>
        </p:spPr>
        <p:txBody>
          <a:bodyPr wrap="square" rtlCol="0">
            <a:spAutoFit/>
          </a:bodyPr>
          <a:lstStyle/>
          <a:p>
            <a:pPr marL="285750" indent="-285750" algn="just">
              <a:buFont typeface="Arial" pitchFamily="34" charset="0"/>
              <a:buChar char="•"/>
            </a:pPr>
            <a:r>
              <a:rPr lang="ca-ES" sz="1600" dirty="0" smtClean="0"/>
              <a:t>Els tallers es desenvoluparan a partir del </a:t>
            </a:r>
            <a:r>
              <a:rPr lang="ca-ES" sz="1600" b="1" dirty="0" smtClean="0"/>
              <a:t>mes de </a:t>
            </a:r>
            <a:r>
              <a:rPr lang="ca-ES" sz="1600" b="1" dirty="0" smtClean="0"/>
              <a:t>maig </a:t>
            </a:r>
            <a:r>
              <a:rPr lang="ca-ES" sz="1600" b="1" dirty="0" smtClean="0"/>
              <a:t>al Mirador</a:t>
            </a:r>
            <a:r>
              <a:rPr lang="ca-ES" sz="1600" dirty="0" smtClean="0"/>
              <a:t> i s’activarà un </a:t>
            </a:r>
            <a:r>
              <a:rPr lang="ca-ES" sz="1600" b="1" dirty="0" smtClean="0"/>
              <a:t>període d’inscripció prèvia</a:t>
            </a:r>
            <a:r>
              <a:rPr lang="ca-ES" sz="1600" dirty="0" smtClean="0"/>
              <a:t>. </a:t>
            </a:r>
          </a:p>
          <a:p>
            <a:pPr algn="just"/>
            <a:r>
              <a:rPr lang="ca-ES" sz="1600" b="1" dirty="0" smtClean="0"/>
              <a:t>	</a:t>
            </a:r>
            <a:endParaRPr lang="ca-ES" sz="1600" dirty="0"/>
          </a:p>
          <a:p>
            <a:pPr marL="285750" indent="-285750" algn="just">
              <a:buFont typeface="Arial" pitchFamily="34" charset="0"/>
              <a:buChar char="•"/>
            </a:pPr>
            <a:r>
              <a:rPr lang="ca-ES" sz="1600" dirty="0" smtClean="0"/>
              <a:t>Es preveu que els tallers es duguin a terme en </a:t>
            </a:r>
            <a:r>
              <a:rPr lang="ca-ES" sz="1600" b="1" dirty="0" smtClean="0"/>
              <a:t>grups d’entre 25-30 persones</a:t>
            </a:r>
            <a:r>
              <a:rPr lang="ca-ES" sz="1600" dirty="0" smtClean="0"/>
              <a:t>. Així mateix, en funció del nombre de persones inscrites, es desdoblaran tallers per tal de garantir un format de treball més proper i amable. </a:t>
            </a:r>
          </a:p>
          <a:p>
            <a:pPr algn="just"/>
            <a:endParaRPr lang="ca-ES" sz="1600" dirty="0" smtClean="0"/>
          </a:p>
          <a:p>
            <a:pPr marL="285750" indent="-285750" algn="just">
              <a:buFont typeface="Arial" pitchFamily="34" charset="0"/>
              <a:buChar char="•"/>
            </a:pPr>
            <a:r>
              <a:rPr lang="ca-ES" sz="1600" dirty="0" smtClean="0"/>
              <a:t>Els tallers constaran d’una </a:t>
            </a:r>
            <a:r>
              <a:rPr lang="ca-ES" sz="1600" b="1" dirty="0" smtClean="0"/>
              <a:t>part expositiva breu </a:t>
            </a:r>
            <a:r>
              <a:rPr lang="ca-ES" sz="1600" dirty="0" smtClean="0"/>
              <a:t>i posteriorment es desenvoluparan en una </a:t>
            </a:r>
            <a:r>
              <a:rPr lang="ca-ES" sz="1600" b="1" dirty="0" smtClean="0"/>
              <a:t>dinàmica de debat-proposta </a:t>
            </a:r>
            <a:r>
              <a:rPr lang="ca-ES" sz="1600" dirty="0" smtClean="0"/>
              <a:t>per tal de recollir les aportacions de les persones participants. </a:t>
            </a:r>
          </a:p>
          <a:p>
            <a:pPr algn="just"/>
            <a:endParaRPr lang="ca-ES" sz="1600" dirty="0" smtClean="0"/>
          </a:p>
          <a:p>
            <a:pPr marL="285750" indent="-285750" algn="just">
              <a:buFont typeface="Arial" pitchFamily="34" charset="0"/>
              <a:buChar char="•"/>
            </a:pPr>
            <a:r>
              <a:rPr lang="ca-ES" sz="1600" dirty="0" smtClean="0"/>
              <a:t>Serà important reflectir la </a:t>
            </a:r>
            <a:r>
              <a:rPr lang="ca-ES" sz="1600" b="1" dirty="0" smtClean="0"/>
              <a:t>diversitat d’opinions</a:t>
            </a:r>
            <a:r>
              <a:rPr lang="ca-ES" sz="1600" dirty="0" smtClean="0"/>
              <a:t>, garantir la </a:t>
            </a:r>
            <a:r>
              <a:rPr lang="ca-ES" sz="1600" b="1" dirty="0" smtClean="0"/>
              <a:t>pluralitat</a:t>
            </a:r>
            <a:r>
              <a:rPr lang="ca-ES" sz="1600" dirty="0" smtClean="0"/>
              <a:t> i assegurar que es produeixin </a:t>
            </a:r>
            <a:r>
              <a:rPr lang="ca-ES" sz="1600" b="1" dirty="0" smtClean="0"/>
              <a:t>interaccions constructives i respectuoses</a:t>
            </a:r>
            <a:r>
              <a:rPr lang="ca-ES" sz="1600" dirty="0" smtClean="0"/>
              <a:t>. </a:t>
            </a:r>
          </a:p>
          <a:p>
            <a:pPr marL="285750" indent="-285750" algn="just">
              <a:buFont typeface="Arial" pitchFamily="34" charset="0"/>
              <a:buChar char="•"/>
            </a:pPr>
            <a:endParaRPr lang="ca-ES" sz="1600" dirty="0"/>
          </a:p>
          <a:p>
            <a:pPr marL="285750" indent="-285750" algn="just">
              <a:buFont typeface="Arial" pitchFamily="34" charset="0"/>
              <a:buChar char="•"/>
            </a:pPr>
            <a:r>
              <a:rPr lang="ca-ES" sz="1600" dirty="0" smtClean="0"/>
              <a:t>S’elaborarà </a:t>
            </a:r>
            <a:r>
              <a:rPr lang="ca-ES" sz="1600" b="1" dirty="0" smtClean="0"/>
              <a:t>material</a:t>
            </a:r>
            <a:r>
              <a:rPr lang="ca-ES" sz="1600" dirty="0" smtClean="0"/>
              <a:t> per tal que les persones participants puguin fer constar les seves propostes sobre paper o que puguin indicar als materials (plànols, etc.) els elements que considerin oportuns. </a:t>
            </a:r>
          </a:p>
          <a:p>
            <a:pPr algn="just"/>
            <a:r>
              <a:rPr lang="ca-ES" sz="1600" b="1" dirty="0" smtClean="0"/>
              <a:t>	</a:t>
            </a:r>
          </a:p>
          <a:p>
            <a:endParaRPr lang="ca-ES" sz="1600" dirty="0"/>
          </a:p>
        </p:txBody>
      </p:sp>
    </p:spTree>
    <p:extLst>
      <p:ext uri="{BB962C8B-B14F-4D97-AF65-F5344CB8AC3E}">
        <p14:creationId xmlns:p14="http://schemas.microsoft.com/office/powerpoint/2010/main" val="2981354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sz="2800" dirty="0" smtClean="0"/>
              <a:t>Tallers temàtics de participació</a:t>
            </a:r>
            <a:endParaRPr lang="ca-ES" sz="2800" dirty="0"/>
          </a:p>
        </p:txBody>
      </p:sp>
      <p:pic>
        <p:nvPicPr>
          <p:cNvPr id="4" name="3 Imagen" descr="Ajuntament de Castellar del Vallè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825751"/>
            <a:ext cx="1080120" cy="774824"/>
          </a:xfrm>
          <a:prstGeom prst="rect">
            <a:avLst/>
          </a:prstGeom>
          <a:noFill/>
          <a:ln>
            <a:noFill/>
          </a:ln>
        </p:spPr>
      </p:pic>
      <p:sp>
        <p:nvSpPr>
          <p:cNvPr id="7" name="6 CuadroTexto"/>
          <p:cNvSpPr txBox="1"/>
          <p:nvPr/>
        </p:nvSpPr>
        <p:spPr>
          <a:xfrm>
            <a:off x="1115616" y="1412776"/>
            <a:ext cx="6801391" cy="3539430"/>
          </a:xfrm>
          <a:prstGeom prst="rect">
            <a:avLst/>
          </a:prstGeom>
          <a:noFill/>
        </p:spPr>
        <p:txBody>
          <a:bodyPr wrap="square" rtlCol="0">
            <a:spAutoFit/>
          </a:bodyPr>
          <a:lstStyle/>
          <a:p>
            <a:pPr algn="just"/>
            <a:endParaRPr lang="ca-ES" sz="1600" b="1" dirty="0"/>
          </a:p>
          <a:p>
            <a:pPr algn="just"/>
            <a:r>
              <a:rPr lang="ca-ES" b="1" dirty="0"/>
              <a:t>La mobilitat entorn el projecte d’habitatge públic a la </a:t>
            </a:r>
            <a:r>
              <a:rPr lang="ca-ES" b="1" dirty="0" err="1"/>
              <a:t>Playtex</a:t>
            </a:r>
            <a:endParaRPr lang="ca-ES" b="1" dirty="0"/>
          </a:p>
          <a:p>
            <a:pPr algn="just"/>
            <a:endParaRPr lang="ca-ES" sz="1600" dirty="0"/>
          </a:p>
          <a:p>
            <a:pPr algn="just"/>
            <a:r>
              <a:rPr lang="ca-ES" sz="1600" dirty="0"/>
              <a:t>La previsió de nous vials a l’àmbit, la mobilitat a peu i els reptes de mobilitat en vehicle al tram de carretera de l’antiga </a:t>
            </a:r>
            <a:r>
              <a:rPr lang="ca-ES" sz="1600" dirty="0" err="1"/>
              <a:t>Playtex</a:t>
            </a:r>
            <a:r>
              <a:rPr lang="ca-ES" sz="1600" dirty="0"/>
              <a:t>. </a:t>
            </a:r>
          </a:p>
          <a:p>
            <a:pPr algn="just"/>
            <a:endParaRPr lang="ca-ES" sz="1600" dirty="0"/>
          </a:p>
          <a:p>
            <a:pPr algn="just"/>
            <a:r>
              <a:rPr lang="ca-ES" sz="1600" u="sng" dirty="0"/>
              <a:t>Proposta inicial focus de debat: </a:t>
            </a:r>
            <a:endParaRPr lang="ca-ES" sz="1600" dirty="0"/>
          </a:p>
          <a:p>
            <a:pPr marL="285750" indent="-285750" algn="just">
              <a:buFontTx/>
              <a:buChar char="-"/>
            </a:pPr>
            <a:r>
              <a:rPr lang="ca-ES" sz="1600" dirty="0"/>
              <a:t>Com es pot avançar cap a una mobilitat més calmada a l’àmbit i accés de Castellar?</a:t>
            </a:r>
          </a:p>
          <a:p>
            <a:pPr marL="285750" indent="-285750" algn="just">
              <a:buFontTx/>
              <a:buChar char="-"/>
            </a:pPr>
            <a:r>
              <a:rPr lang="ca-ES" sz="1600" dirty="0"/>
              <a:t>Calen nous passos de vianants per connectar millor l’àmbit?</a:t>
            </a:r>
          </a:p>
          <a:p>
            <a:pPr marL="285750" indent="-285750" algn="just">
              <a:buFontTx/>
              <a:buChar char="-"/>
            </a:pPr>
            <a:r>
              <a:rPr lang="ca-ES" sz="1600" dirty="0"/>
              <a:t>Quines connexions es necessitarien per fer més permeable l’actual carretera a aquesta zona? </a:t>
            </a:r>
          </a:p>
          <a:p>
            <a:pPr algn="just"/>
            <a:r>
              <a:rPr lang="ca-ES" sz="1600" b="1" dirty="0" smtClean="0"/>
              <a:t>	</a:t>
            </a:r>
          </a:p>
          <a:p>
            <a:endParaRPr lang="ca-ES" sz="1600" dirty="0"/>
          </a:p>
        </p:txBody>
      </p:sp>
    </p:spTree>
    <p:extLst>
      <p:ext uri="{BB962C8B-B14F-4D97-AF65-F5344CB8AC3E}">
        <p14:creationId xmlns:p14="http://schemas.microsoft.com/office/powerpoint/2010/main" val="21319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sz="2800" dirty="0" smtClean="0"/>
              <a:t>Tallers temàtics de participació</a:t>
            </a:r>
            <a:endParaRPr lang="ca-ES" sz="2800" dirty="0"/>
          </a:p>
        </p:txBody>
      </p:sp>
      <p:pic>
        <p:nvPicPr>
          <p:cNvPr id="4" name="3 Imagen" descr="Ajuntament de Castellar del Vallè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825751"/>
            <a:ext cx="1080120" cy="774824"/>
          </a:xfrm>
          <a:prstGeom prst="rect">
            <a:avLst/>
          </a:prstGeom>
          <a:noFill/>
          <a:ln>
            <a:noFill/>
          </a:ln>
        </p:spPr>
      </p:pic>
      <p:sp>
        <p:nvSpPr>
          <p:cNvPr id="7" name="6 CuadroTexto"/>
          <p:cNvSpPr txBox="1"/>
          <p:nvPr/>
        </p:nvSpPr>
        <p:spPr>
          <a:xfrm>
            <a:off x="1043608" y="1340768"/>
            <a:ext cx="7174716" cy="4339650"/>
          </a:xfrm>
          <a:prstGeom prst="rect">
            <a:avLst/>
          </a:prstGeom>
          <a:noFill/>
        </p:spPr>
        <p:txBody>
          <a:bodyPr wrap="square" rtlCol="0">
            <a:spAutoFit/>
          </a:bodyPr>
          <a:lstStyle/>
          <a:p>
            <a:pPr algn="just"/>
            <a:endParaRPr lang="ca-ES" sz="1600" b="1" dirty="0"/>
          </a:p>
          <a:p>
            <a:pPr algn="just"/>
            <a:r>
              <a:rPr lang="ca-ES" b="1" dirty="0"/>
              <a:t>L’encaix del projecte d’habitatge públic i dels espais públics vinculats al </a:t>
            </a:r>
            <a:r>
              <a:rPr lang="ca-ES" b="1" dirty="0" smtClean="0"/>
              <a:t>municipi</a:t>
            </a:r>
          </a:p>
          <a:p>
            <a:pPr algn="just"/>
            <a:endParaRPr lang="ca-ES" sz="1600" dirty="0"/>
          </a:p>
          <a:p>
            <a:pPr algn="just"/>
            <a:r>
              <a:rPr lang="ca-ES" sz="1600" dirty="0" smtClean="0"/>
              <a:t>La relació de l’espai </a:t>
            </a:r>
            <a:r>
              <a:rPr lang="ca-ES" sz="1600" dirty="0"/>
              <a:t>nou que es generarà amb el conjunt del municipi, </a:t>
            </a:r>
            <a:r>
              <a:rPr lang="ca-ES" sz="1600" dirty="0" smtClean="0"/>
              <a:t>el </a:t>
            </a:r>
            <a:r>
              <a:rPr lang="ca-ES" sz="1600" dirty="0"/>
              <a:t>relligament de la trama urbana, la creació d’un </a:t>
            </a:r>
            <a:r>
              <a:rPr lang="ca-ES" sz="1600" dirty="0" smtClean="0"/>
              <a:t>espai públic que pot esdevenir referencial i les seves característiques.</a:t>
            </a:r>
          </a:p>
          <a:p>
            <a:pPr algn="just"/>
            <a:endParaRPr lang="ca-ES" sz="1600" dirty="0" smtClean="0"/>
          </a:p>
          <a:p>
            <a:pPr algn="just"/>
            <a:r>
              <a:rPr lang="ca-ES" sz="1600" u="sng" dirty="0" smtClean="0"/>
              <a:t>Proposta </a:t>
            </a:r>
            <a:r>
              <a:rPr lang="ca-ES" sz="1600" u="sng" dirty="0"/>
              <a:t>inicial focus de debat: </a:t>
            </a:r>
            <a:endParaRPr lang="ca-ES" sz="1600" dirty="0"/>
          </a:p>
          <a:p>
            <a:pPr marL="285750" indent="-285750" algn="just">
              <a:buFontTx/>
              <a:buChar char="-"/>
            </a:pPr>
            <a:r>
              <a:rPr lang="ca-ES" sz="1600" dirty="0" smtClean="0"/>
              <a:t>Considereu </a:t>
            </a:r>
            <a:r>
              <a:rPr lang="ca-ES" sz="1600" dirty="0"/>
              <a:t>que el projecte ajuda a relligar la trama </a:t>
            </a:r>
            <a:r>
              <a:rPr lang="ca-ES" sz="1600" dirty="0" smtClean="0"/>
              <a:t>urbana?</a:t>
            </a:r>
          </a:p>
          <a:p>
            <a:pPr marL="285750" indent="-285750" algn="just">
              <a:buFontTx/>
              <a:buChar char="-"/>
            </a:pPr>
            <a:r>
              <a:rPr lang="ca-ES" sz="1600" dirty="0" smtClean="0"/>
              <a:t>Què </a:t>
            </a:r>
            <a:r>
              <a:rPr lang="ca-ES" sz="1600" dirty="0"/>
              <a:t>pot contribuir a fer d’aquest espai un punt de referència </a:t>
            </a:r>
            <a:r>
              <a:rPr lang="ca-ES" sz="1600" dirty="0" smtClean="0"/>
              <a:t>municipal?</a:t>
            </a:r>
          </a:p>
          <a:p>
            <a:pPr marL="285750" indent="-285750" algn="just">
              <a:buFontTx/>
              <a:buChar char="-"/>
            </a:pPr>
            <a:r>
              <a:rPr lang="ca-ES" sz="1600" dirty="0" smtClean="0"/>
              <a:t>Quines </a:t>
            </a:r>
            <a:r>
              <a:rPr lang="ca-ES" sz="1600" dirty="0"/>
              <a:t>necessitats hauria de cobrir l’espai verd del projecte? (infància, joves, gent gran, etc</a:t>
            </a:r>
            <a:r>
              <a:rPr lang="ca-ES" sz="1600" dirty="0" smtClean="0"/>
              <a:t>.)</a:t>
            </a:r>
          </a:p>
          <a:p>
            <a:pPr marL="285750" indent="-285750" algn="just">
              <a:buFontTx/>
              <a:buChar char="-"/>
            </a:pPr>
            <a:r>
              <a:rPr lang="ca-ES" sz="1600" dirty="0" smtClean="0"/>
              <a:t>Quins </a:t>
            </a:r>
            <a:r>
              <a:rPr lang="ca-ES" sz="1600" dirty="0"/>
              <a:t>criteris (tipus de paviment, ús de material reciclat, tipologia de vegetació, etc.) o mobiliari (fonts, bancs, etc.) hauria de tenir present la definició de </a:t>
            </a:r>
            <a:r>
              <a:rPr lang="ca-ES" sz="1600" dirty="0" smtClean="0"/>
              <a:t>l’espai? </a:t>
            </a:r>
            <a:endParaRPr lang="ca-ES" sz="1600" dirty="0"/>
          </a:p>
          <a:p>
            <a:pPr marL="285750" indent="-285750" algn="just">
              <a:buFontTx/>
              <a:buChar char="-"/>
            </a:pPr>
            <a:r>
              <a:rPr lang="ca-ES" sz="1600" dirty="0" smtClean="0"/>
              <a:t>Considereu </a:t>
            </a:r>
            <a:r>
              <a:rPr lang="ca-ES" sz="1600" dirty="0"/>
              <a:t>que s’hi pot incorporar algun element distintiu o singular?</a:t>
            </a:r>
          </a:p>
          <a:p>
            <a:r>
              <a:rPr lang="ca-ES" sz="1600" dirty="0"/>
              <a:t> </a:t>
            </a:r>
          </a:p>
        </p:txBody>
      </p:sp>
    </p:spTree>
    <p:extLst>
      <p:ext uri="{BB962C8B-B14F-4D97-AF65-F5344CB8AC3E}">
        <p14:creationId xmlns:p14="http://schemas.microsoft.com/office/powerpoint/2010/main" val="29111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sz="2800" dirty="0" smtClean="0"/>
              <a:t>Tallers temàtics de participació</a:t>
            </a:r>
            <a:endParaRPr lang="ca-ES" sz="2800" dirty="0"/>
          </a:p>
        </p:txBody>
      </p:sp>
      <p:pic>
        <p:nvPicPr>
          <p:cNvPr id="4" name="3 Imagen" descr="Ajuntament de Castellar del Vallè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825751"/>
            <a:ext cx="1080120" cy="774824"/>
          </a:xfrm>
          <a:prstGeom prst="rect">
            <a:avLst/>
          </a:prstGeom>
          <a:noFill/>
          <a:ln>
            <a:noFill/>
          </a:ln>
        </p:spPr>
      </p:pic>
      <p:sp>
        <p:nvSpPr>
          <p:cNvPr id="7" name="6 CuadroTexto"/>
          <p:cNvSpPr txBox="1"/>
          <p:nvPr/>
        </p:nvSpPr>
        <p:spPr>
          <a:xfrm>
            <a:off x="1046080" y="1412776"/>
            <a:ext cx="7174716" cy="3785652"/>
          </a:xfrm>
          <a:prstGeom prst="rect">
            <a:avLst/>
          </a:prstGeom>
          <a:noFill/>
        </p:spPr>
        <p:txBody>
          <a:bodyPr wrap="square" rtlCol="0">
            <a:spAutoFit/>
          </a:bodyPr>
          <a:lstStyle/>
          <a:p>
            <a:pPr algn="just"/>
            <a:endParaRPr lang="ca-ES" sz="1600" b="1" dirty="0"/>
          </a:p>
          <a:p>
            <a:pPr algn="just"/>
            <a:r>
              <a:rPr lang="ca-ES" b="1" dirty="0"/>
              <a:t>Usos i funcions que pot acollir l’espai destinat a </a:t>
            </a:r>
            <a:r>
              <a:rPr lang="ca-ES" b="1" dirty="0" smtClean="0"/>
              <a:t>equipaments</a:t>
            </a:r>
          </a:p>
          <a:p>
            <a:pPr algn="just"/>
            <a:endParaRPr lang="ca-ES" sz="1600" dirty="0"/>
          </a:p>
          <a:p>
            <a:pPr algn="just"/>
            <a:r>
              <a:rPr lang="ca-ES" sz="1600" dirty="0"/>
              <a:t>Es farà una explicació de l’espai disponible </a:t>
            </a:r>
            <a:r>
              <a:rPr lang="ca-ES" sz="1600" dirty="0" smtClean="0"/>
              <a:t>amb usos d’equipament i es detallarà quines són les </a:t>
            </a:r>
            <a:r>
              <a:rPr lang="ca-ES" sz="1600" dirty="0"/>
              <a:t>seves característiques, a </a:t>
            </a:r>
            <a:r>
              <a:rPr lang="ca-ES" sz="1600" dirty="0" smtClean="0"/>
              <a:t>més es posarà de relleu quin és el mapa d’equipaments actual i quines necessitats potencials es podrien cobrir.</a:t>
            </a:r>
          </a:p>
          <a:p>
            <a:pPr algn="just"/>
            <a:endParaRPr lang="ca-ES" sz="1600" dirty="0"/>
          </a:p>
          <a:p>
            <a:pPr algn="just"/>
            <a:r>
              <a:rPr lang="ca-ES" sz="1600" u="sng" dirty="0"/>
              <a:t>Proposta inicial focus de debat: </a:t>
            </a:r>
            <a:endParaRPr lang="ca-ES" sz="1600" dirty="0"/>
          </a:p>
          <a:p>
            <a:pPr marL="285750" indent="-285750" algn="just">
              <a:buFontTx/>
              <a:buChar char="-"/>
            </a:pPr>
            <a:r>
              <a:rPr lang="ca-ES" sz="1600" dirty="0" smtClean="0"/>
              <a:t>Quines </a:t>
            </a:r>
            <a:r>
              <a:rPr lang="ca-ES" sz="1600" dirty="0"/>
              <a:t>necessitats detecteu quant a equipaments </a:t>
            </a:r>
            <a:r>
              <a:rPr lang="ca-ES" sz="1600" dirty="0" smtClean="0"/>
              <a:t>municipals?</a:t>
            </a:r>
          </a:p>
          <a:p>
            <a:pPr marL="285750" indent="-285750" algn="just">
              <a:buFontTx/>
              <a:buChar char="-"/>
            </a:pPr>
            <a:r>
              <a:rPr lang="ca-ES" sz="1600" dirty="0" smtClean="0"/>
              <a:t>Com </a:t>
            </a:r>
            <a:r>
              <a:rPr lang="ca-ES" sz="1600" dirty="0"/>
              <a:t>es valoraria fer un equipament mixt? (</a:t>
            </a:r>
            <a:r>
              <a:rPr lang="ca-ES" sz="1600" dirty="0" smtClean="0"/>
              <a:t>Biblioteca-centre cívic-serveis </a:t>
            </a:r>
            <a:r>
              <a:rPr lang="ca-ES" sz="1600" dirty="0"/>
              <a:t>municipals, per exemple</a:t>
            </a:r>
            <a:r>
              <a:rPr lang="ca-ES" sz="1600" dirty="0" smtClean="0"/>
              <a:t>).</a:t>
            </a:r>
          </a:p>
          <a:p>
            <a:pPr marL="285750" indent="-285750" algn="just">
              <a:buFontTx/>
              <a:buChar char="-"/>
            </a:pPr>
            <a:r>
              <a:rPr lang="ca-ES" sz="1600" dirty="0" smtClean="0"/>
              <a:t>Creieu </a:t>
            </a:r>
            <a:r>
              <a:rPr lang="ca-ES" sz="1600" dirty="0"/>
              <a:t>que hi ha algun element determinant per a fer d’aquest un espai de referència?</a:t>
            </a:r>
          </a:p>
          <a:p>
            <a:endParaRPr lang="ca-ES" sz="1600" dirty="0" smtClean="0"/>
          </a:p>
          <a:p>
            <a:endParaRPr lang="ca-ES" sz="1600" dirty="0"/>
          </a:p>
        </p:txBody>
      </p:sp>
    </p:spTree>
    <p:extLst>
      <p:ext uri="{BB962C8B-B14F-4D97-AF65-F5344CB8AC3E}">
        <p14:creationId xmlns:p14="http://schemas.microsoft.com/office/powerpoint/2010/main" val="3925137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sz="2800" dirty="0" smtClean="0"/>
              <a:t>Tallers temàtics de participació</a:t>
            </a:r>
            <a:endParaRPr lang="ca-ES" sz="2800" dirty="0"/>
          </a:p>
        </p:txBody>
      </p:sp>
      <p:pic>
        <p:nvPicPr>
          <p:cNvPr id="4" name="3 Imagen" descr="Ajuntament de Castellar del Vallè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825751"/>
            <a:ext cx="1080120" cy="774824"/>
          </a:xfrm>
          <a:prstGeom prst="rect">
            <a:avLst/>
          </a:prstGeom>
          <a:noFill/>
          <a:ln>
            <a:noFill/>
          </a:ln>
        </p:spPr>
      </p:pic>
      <p:sp>
        <p:nvSpPr>
          <p:cNvPr id="7" name="6 CuadroTexto"/>
          <p:cNvSpPr txBox="1"/>
          <p:nvPr/>
        </p:nvSpPr>
        <p:spPr>
          <a:xfrm>
            <a:off x="1046080" y="1412776"/>
            <a:ext cx="7174716" cy="4308872"/>
          </a:xfrm>
          <a:prstGeom prst="rect">
            <a:avLst/>
          </a:prstGeom>
          <a:noFill/>
        </p:spPr>
        <p:txBody>
          <a:bodyPr wrap="square" rtlCol="0">
            <a:spAutoFit/>
          </a:bodyPr>
          <a:lstStyle/>
          <a:p>
            <a:pPr algn="just"/>
            <a:endParaRPr lang="ca-ES" sz="1600" dirty="0"/>
          </a:p>
          <a:p>
            <a:pPr algn="just"/>
            <a:r>
              <a:rPr lang="ca-ES" b="1" dirty="0"/>
              <a:t>Criteris arquitectònics dels habitatges i eficiència energia </a:t>
            </a:r>
            <a:endParaRPr lang="ca-ES" b="1" dirty="0" smtClean="0"/>
          </a:p>
          <a:p>
            <a:pPr algn="just"/>
            <a:endParaRPr lang="ca-ES" sz="1600" dirty="0"/>
          </a:p>
          <a:p>
            <a:pPr algn="just"/>
            <a:r>
              <a:rPr lang="ca-ES" sz="1600" dirty="0"/>
              <a:t>Es tractaran les característiques i destinataris dels habitatges </a:t>
            </a:r>
            <a:r>
              <a:rPr lang="ca-ES" sz="1600" dirty="0" smtClean="0"/>
              <a:t>públics, així com els criteris d’adjudicació. </a:t>
            </a:r>
            <a:r>
              <a:rPr lang="ca-ES" sz="1600" dirty="0"/>
              <a:t>Es farà èmfasi en els criteris energètics dels habitatges i es valorarà la possibilitat d’incorporar sistemes d’energia renovable a l’àmbit (equipaments, zona verda</a:t>
            </a:r>
            <a:r>
              <a:rPr lang="ca-ES" sz="1600" dirty="0" smtClean="0"/>
              <a:t>...), entre d’altres. </a:t>
            </a:r>
          </a:p>
          <a:p>
            <a:pPr algn="just"/>
            <a:endParaRPr lang="ca-ES" sz="1600" dirty="0"/>
          </a:p>
          <a:p>
            <a:pPr algn="just"/>
            <a:r>
              <a:rPr lang="ca-ES" sz="1600" u="sng" dirty="0"/>
              <a:t>Proposta inicial focus de debat: </a:t>
            </a:r>
            <a:endParaRPr lang="ca-ES" sz="1600" dirty="0"/>
          </a:p>
          <a:p>
            <a:pPr marL="285750" indent="-285750" algn="just">
              <a:buFontTx/>
              <a:buChar char="-"/>
            </a:pPr>
            <a:r>
              <a:rPr lang="ca-ES" sz="1600" dirty="0" smtClean="0"/>
              <a:t>Quines </a:t>
            </a:r>
            <a:r>
              <a:rPr lang="ca-ES" sz="1600" dirty="0"/>
              <a:t>característiques haurien de tenir els </a:t>
            </a:r>
            <a:r>
              <a:rPr lang="ca-ES" sz="1600" dirty="0" smtClean="0"/>
              <a:t>habitatges? (Flexibilitat, accessibilitat, espais comunitaris, espais oberts exteriors...)</a:t>
            </a:r>
          </a:p>
          <a:p>
            <a:pPr marL="285750" indent="-285750" algn="just">
              <a:buFontTx/>
              <a:buChar char="-"/>
            </a:pPr>
            <a:r>
              <a:rPr lang="ca-ES" sz="1600" dirty="0" smtClean="0"/>
              <a:t>Quins </a:t>
            </a:r>
            <a:r>
              <a:rPr lang="ca-ES" sz="1600" dirty="0"/>
              <a:t>criteris caldria tenir en compte en la gestió i adjudicació dels habitatges (destinataris</a:t>
            </a:r>
            <a:r>
              <a:rPr lang="ca-ES" sz="1600" dirty="0" smtClean="0"/>
              <a:t>)?</a:t>
            </a:r>
          </a:p>
          <a:p>
            <a:pPr marL="285750" indent="-285750" algn="just">
              <a:buFontTx/>
              <a:buChar char="-"/>
            </a:pPr>
            <a:r>
              <a:rPr lang="ca-ES" sz="1600" dirty="0" smtClean="0"/>
              <a:t>Com </a:t>
            </a:r>
            <a:r>
              <a:rPr lang="ca-ES" sz="1600" dirty="0"/>
              <a:t>es valoren a nivell d’eficiència energètica els habitatges </a:t>
            </a:r>
            <a:r>
              <a:rPr lang="ca-ES" sz="1600" dirty="0" smtClean="0"/>
              <a:t>previstos?</a:t>
            </a:r>
          </a:p>
          <a:p>
            <a:pPr marL="285750" indent="-285750" algn="just">
              <a:buFontTx/>
              <a:buChar char="-"/>
            </a:pPr>
            <a:r>
              <a:rPr lang="ca-ES" sz="1600" dirty="0" smtClean="0"/>
              <a:t>Quines </a:t>
            </a:r>
            <a:r>
              <a:rPr lang="ca-ES" sz="1600" dirty="0"/>
              <a:t>propostes es consideren per incorporar sistemes d’energia renovable als futurs equipaments de l’àmbit o a elements de l’espai públic (enllumenat)? </a:t>
            </a:r>
          </a:p>
          <a:p>
            <a:endParaRPr lang="ca-ES" sz="1600" dirty="0"/>
          </a:p>
        </p:txBody>
      </p:sp>
    </p:spTree>
    <p:extLst>
      <p:ext uri="{BB962C8B-B14F-4D97-AF65-F5344CB8AC3E}">
        <p14:creationId xmlns:p14="http://schemas.microsoft.com/office/powerpoint/2010/main" val="770487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sz="2800" dirty="0" smtClean="0"/>
              <a:t>Retorn de les aportacions rebudes</a:t>
            </a:r>
            <a:endParaRPr lang="ca-ES" sz="2800" dirty="0"/>
          </a:p>
        </p:txBody>
      </p:sp>
      <p:pic>
        <p:nvPicPr>
          <p:cNvPr id="4" name="3 Imagen" descr="Ajuntament de Castellar del Vallè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825751"/>
            <a:ext cx="1080120" cy="774824"/>
          </a:xfrm>
          <a:prstGeom prst="rect">
            <a:avLst/>
          </a:prstGeom>
          <a:noFill/>
          <a:ln>
            <a:noFill/>
          </a:ln>
        </p:spPr>
      </p:pic>
      <p:sp>
        <p:nvSpPr>
          <p:cNvPr id="7" name="6 CuadroTexto"/>
          <p:cNvSpPr txBox="1"/>
          <p:nvPr/>
        </p:nvSpPr>
        <p:spPr>
          <a:xfrm>
            <a:off x="1046080" y="1340768"/>
            <a:ext cx="7174716" cy="3293209"/>
          </a:xfrm>
          <a:prstGeom prst="rect">
            <a:avLst/>
          </a:prstGeom>
          <a:noFill/>
        </p:spPr>
        <p:txBody>
          <a:bodyPr wrap="square" rtlCol="0">
            <a:spAutoFit/>
          </a:bodyPr>
          <a:lstStyle/>
          <a:p>
            <a:pPr algn="just"/>
            <a:endParaRPr lang="ca-ES" sz="1600" dirty="0"/>
          </a:p>
          <a:p>
            <a:pPr marL="285750" indent="-285750" algn="just">
              <a:buFont typeface="Arial" pitchFamily="34" charset="0"/>
              <a:buChar char="•"/>
            </a:pPr>
            <a:r>
              <a:rPr lang="ca-ES" sz="1600" dirty="0" smtClean="0"/>
              <a:t>A partir del tancament dels tallers temàtics, es farà el </a:t>
            </a:r>
            <a:r>
              <a:rPr lang="ca-ES" sz="1600" b="1" dirty="0" smtClean="0"/>
              <a:t>treball a nivell intern en la valoració de les propostes que hagin sorgit </a:t>
            </a:r>
            <a:r>
              <a:rPr lang="ca-ES" sz="1600" dirty="0" smtClean="0"/>
              <a:t>per tal de preparar el retorn a la ciutadania.</a:t>
            </a:r>
          </a:p>
          <a:p>
            <a:pPr algn="just"/>
            <a:endParaRPr lang="ca-ES" sz="1600" dirty="0" smtClean="0"/>
          </a:p>
          <a:p>
            <a:pPr marL="285750" indent="-285750" algn="just">
              <a:buFont typeface="Arial" pitchFamily="34" charset="0"/>
              <a:buChar char="•"/>
            </a:pPr>
            <a:r>
              <a:rPr lang="ca-ES" sz="1600" dirty="0" smtClean="0"/>
              <a:t>Es farà una </a:t>
            </a:r>
            <a:r>
              <a:rPr lang="ca-ES" sz="1600" b="1" dirty="0" smtClean="0"/>
              <a:t>valoració amb criteris tècnics i es justificarà degudament </a:t>
            </a:r>
            <a:r>
              <a:rPr lang="ca-ES" sz="1600" dirty="0" smtClean="0"/>
              <a:t>la possibilitat o no d’incorporar les propostes ciutadanes al projecte d’habitatge públic de la </a:t>
            </a:r>
            <a:r>
              <a:rPr lang="ca-ES" sz="1600" dirty="0" err="1" smtClean="0"/>
              <a:t>Playtex</a:t>
            </a:r>
            <a:r>
              <a:rPr lang="ca-ES" sz="1600" dirty="0" smtClean="0"/>
              <a:t>.</a:t>
            </a:r>
            <a:endParaRPr lang="ca-ES" sz="1600" dirty="0"/>
          </a:p>
          <a:p>
            <a:pPr algn="just"/>
            <a:endParaRPr lang="ca-ES" sz="1600" dirty="0"/>
          </a:p>
          <a:p>
            <a:pPr marL="285750" indent="-285750" algn="just">
              <a:buFont typeface="Arial" pitchFamily="34" charset="0"/>
              <a:buChar char="•"/>
            </a:pPr>
            <a:r>
              <a:rPr lang="ca-ES" sz="1600" dirty="0" smtClean="0"/>
              <a:t>Juntament amb l’explicació pública referent a les aportacions ciutadanes rebudes, </a:t>
            </a:r>
            <a:r>
              <a:rPr lang="ca-ES" sz="1600" b="1" dirty="0" smtClean="0"/>
              <a:t>s’elaborarà una memòria final</a:t>
            </a:r>
            <a:r>
              <a:rPr lang="ca-ES" sz="1600" dirty="0" smtClean="0"/>
              <a:t> on s’hi recolliran les propostes sorgides i l’avaluació per part de l’equip tècnic municipal. </a:t>
            </a:r>
            <a:endParaRPr lang="ca-ES" sz="1600" dirty="0"/>
          </a:p>
          <a:p>
            <a:endParaRPr lang="ca-ES" sz="1600" dirty="0"/>
          </a:p>
        </p:txBody>
      </p:sp>
    </p:spTree>
    <p:extLst>
      <p:ext uri="{BB962C8B-B14F-4D97-AF65-F5344CB8AC3E}">
        <p14:creationId xmlns:p14="http://schemas.microsoft.com/office/powerpoint/2010/main" val="3733189108"/>
      </p:ext>
    </p:extLst>
  </p:cSld>
  <p:clrMapOvr>
    <a:masterClrMapping/>
  </p:clrMapOvr>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18764</TotalTime>
  <Words>1782</Words>
  <Application>Microsoft Office PowerPoint</Application>
  <PresentationFormat>Presentació en pantalla (4:3)</PresentationFormat>
  <Paragraphs>280</Paragraphs>
  <Slides>21</Slides>
  <Notes>0</Notes>
  <HiddenSlides>0</HiddenSlides>
  <MMClips>0</MMClips>
  <ScaleCrop>false</ScaleCrop>
  <HeadingPairs>
    <vt:vector size="4" baseType="variant">
      <vt:variant>
        <vt:lpstr>Tema</vt:lpstr>
      </vt:variant>
      <vt:variant>
        <vt:i4>1</vt:i4>
      </vt:variant>
      <vt:variant>
        <vt:lpstr>Títols de les diapositives</vt:lpstr>
      </vt:variant>
      <vt:variant>
        <vt:i4>21</vt:i4>
      </vt:variant>
    </vt:vector>
  </HeadingPairs>
  <TitlesOfParts>
    <vt:vector size="22" baseType="lpstr">
      <vt:lpstr>Tema de l'Office</vt:lpstr>
      <vt:lpstr>Presentació del PowerPoint</vt:lpstr>
      <vt:lpstr>Sessions de presentació del projecte d’habitatge públic a la Playtex</vt:lpstr>
      <vt:lpstr>Presentació del projecte d’habitatge a la Playtex</vt:lpstr>
      <vt:lpstr>Tallers temàtics de participació</vt:lpstr>
      <vt:lpstr>Tallers temàtics de participació</vt:lpstr>
      <vt:lpstr>Tallers temàtics de participació</vt:lpstr>
      <vt:lpstr>Tallers temàtics de participació</vt:lpstr>
      <vt:lpstr>Tallers temàtics de participació</vt:lpstr>
      <vt:lpstr>Retorn de les aportacions rebudes</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javalos</dc:creator>
  <cp:lastModifiedBy>Montse Valladares</cp:lastModifiedBy>
  <cp:revision>296</cp:revision>
  <cp:lastPrinted>2021-11-16T13:00:55Z</cp:lastPrinted>
  <dcterms:created xsi:type="dcterms:W3CDTF">2015-10-30T07:40:18Z</dcterms:created>
  <dcterms:modified xsi:type="dcterms:W3CDTF">2022-04-01T08:27:28Z</dcterms:modified>
</cp:coreProperties>
</file>